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8" r:id="rId3"/>
    <p:sldId id="260" r:id="rId4"/>
    <p:sldId id="261" r:id="rId5"/>
    <p:sldId id="259" r:id="rId6"/>
    <p:sldId id="262" r:id="rId7"/>
    <p:sldId id="257" r:id="rId8"/>
    <p:sldId id="272" r:id="rId9"/>
    <p:sldId id="273" r:id="rId10"/>
    <p:sldId id="281" r:id="rId11"/>
    <p:sldId id="280" r:id="rId12"/>
    <p:sldId id="263" r:id="rId13"/>
    <p:sldId id="264" r:id="rId14"/>
    <p:sldId id="269" r:id="rId15"/>
    <p:sldId id="265" r:id="rId16"/>
    <p:sldId id="266" r:id="rId17"/>
    <p:sldId id="267" r:id="rId18"/>
    <p:sldId id="268" r:id="rId19"/>
    <p:sldId id="270" r:id="rId20"/>
    <p:sldId id="271" r:id="rId2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1F47"/>
    <a:srgbClr val="FFFFFF"/>
    <a:srgbClr val="9CB5D9"/>
    <a:srgbClr val="2F5597"/>
    <a:srgbClr val="FFFF00"/>
    <a:srgbClr val="767171"/>
    <a:srgbClr val="092148"/>
    <a:srgbClr val="D1E0FF"/>
    <a:srgbClr val="00367F"/>
    <a:srgbClr val="3941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71" d="100"/>
          <a:sy n="71" d="100"/>
        </p:scale>
        <p:origin x="4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CEF77-524D-4321-BD53-9414A9CB4521}" type="datetimeFigureOut">
              <a:rPr lang="pt-BR" smtClean="0"/>
              <a:t>03/03/2022</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F8239E-8888-4F5C-9F28-57FA5785632A}" type="slidenum">
              <a:rPr lang="pt-BR" smtClean="0"/>
              <a:t>‹nº›</a:t>
            </a:fld>
            <a:endParaRPr lang="pt-BR"/>
          </a:p>
        </p:txBody>
      </p:sp>
    </p:spTree>
    <p:extLst>
      <p:ext uri="{BB962C8B-B14F-4D97-AF65-F5344CB8AC3E}">
        <p14:creationId xmlns:p14="http://schemas.microsoft.com/office/powerpoint/2010/main" val="3554441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855247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DD2A18-A22F-48D4-91E8-5B589457D0A0}"/>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F04B3C8-DA5D-4691-B653-51F970D1D1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1A0D5A04-FA88-465E-B3F3-7ADD193C482C}"/>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5" name="Espaço Reservado para Rodapé 4">
            <a:extLst>
              <a:ext uri="{FF2B5EF4-FFF2-40B4-BE49-F238E27FC236}">
                <a16:creationId xmlns:a16="http://schemas.microsoft.com/office/drawing/2014/main" id="{45D2F50C-A8A1-44C4-833D-821D77041B3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A46ADCC-9707-45F2-A0C4-171E19F32147}"/>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1831294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BBC1B-9FDD-421B-A61D-D4ED8408D07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9C9457A-AED5-4966-A5AE-019E8F14334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347C0C2-4AFD-4BDA-A368-C5FFA003C54B}"/>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5" name="Espaço Reservado para Rodapé 4">
            <a:extLst>
              <a:ext uri="{FF2B5EF4-FFF2-40B4-BE49-F238E27FC236}">
                <a16:creationId xmlns:a16="http://schemas.microsoft.com/office/drawing/2014/main" id="{0DF96D21-6AC0-4AE4-A370-1864F5A6A3A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0B1CEF-F875-4AAB-898B-9FBEE573E04C}"/>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999071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3B55A41-CC8D-4012-A6DB-887200B373D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0F64252-89EA-4231-9276-745D7166387B}"/>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4CB2F20-9EFE-4261-BF02-915DF30FA8FE}"/>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5" name="Espaço Reservado para Rodapé 4">
            <a:extLst>
              <a:ext uri="{FF2B5EF4-FFF2-40B4-BE49-F238E27FC236}">
                <a16:creationId xmlns:a16="http://schemas.microsoft.com/office/drawing/2014/main" id="{50B743F2-53E9-4340-B6F8-63455A85AF0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A0B246F-EA02-4F16-A2B7-3DB1BDA93E80}"/>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2615292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0466EB-4F31-4F26-995F-33FAE7BA81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649F40A-1634-4D1C-BDC9-8C5E1B478A8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035F891-01C2-429C-9B5C-927ED3FF57A1}"/>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5" name="Espaço Reservado para Rodapé 4">
            <a:extLst>
              <a:ext uri="{FF2B5EF4-FFF2-40B4-BE49-F238E27FC236}">
                <a16:creationId xmlns:a16="http://schemas.microsoft.com/office/drawing/2014/main" id="{4D8B67B6-0B17-4F90-9BAC-B4D50FAA95F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186667-9B51-4247-9CBB-034C44673249}"/>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722093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1E0229-BA77-4DA4-AEE4-B9FCFBE9C18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18BA955-2540-4F3A-8D45-8DA06A5EF2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90FDF799-F4C5-4B81-9BD7-9ACF140D98C3}"/>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5" name="Espaço Reservado para Rodapé 4">
            <a:extLst>
              <a:ext uri="{FF2B5EF4-FFF2-40B4-BE49-F238E27FC236}">
                <a16:creationId xmlns:a16="http://schemas.microsoft.com/office/drawing/2014/main" id="{4FB34AB1-BAD7-431E-93D2-60EEADBDB55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763C2B3-330B-44A1-B70B-D1E452EC56D0}"/>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307340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36366E-C88D-43E5-BE2C-553A2F6AA120}"/>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E9B6AC5-57BA-42A8-A2AE-291A9C4D0A9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B0CBB9BD-1F31-4C29-9EA6-54A0E81B008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6989E17F-6BE7-4271-9944-E4A8D125A2DC}"/>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6" name="Espaço Reservado para Rodapé 5">
            <a:extLst>
              <a:ext uri="{FF2B5EF4-FFF2-40B4-BE49-F238E27FC236}">
                <a16:creationId xmlns:a16="http://schemas.microsoft.com/office/drawing/2014/main" id="{2404E10F-7B61-4545-9000-BE7A8CE117A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8C7711A-EFA0-4D0C-928D-6D09256CB67D}"/>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2857100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0C0C5-470D-4C85-9AB6-226A6C7EB4A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CD4D521-386C-4D6F-84FE-1C1233648E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C607C433-B8DB-4274-BAE5-8BD59F1C29C7}"/>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8FE2E74-5A8B-4060-BC26-A2C4381102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BA5E06C6-1BAF-47D1-9DC2-88191F0F96DB}"/>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C4F9948-6F3C-4505-A64B-462E2A7F8E5D}"/>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8" name="Espaço Reservado para Rodapé 7">
            <a:extLst>
              <a:ext uri="{FF2B5EF4-FFF2-40B4-BE49-F238E27FC236}">
                <a16:creationId xmlns:a16="http://schemas.microsoft.com/office/drawing/2014/main" id="{6A352A86-0CAB-4C7C-BD57-75A3B356472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3DAA1E52-55AF-41D6-96A9-458E5395DC7C}"/>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1845494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79778E-E57B-4D6D-B1DC-09FC2BD7DDB6}"/>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0A3B07CC-8D50-4C5D-98D2-AFC02163A37E}"/>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4" name="Espaço Reservado para Rodapé 3">
            <a:extLst>
              <a:ext uri="{FF2B5EF4-FFF2-40B4-BE49-F238E27FC236}">
                <a16:creationId xmlns:a16="http://schemas.microsoft.com/office/drawing/2014/main" id="{E999854F-18BA-4412-A87B-72CA20745DB2}"/>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EA391F2-1042-4040-96DC-49DC894A42D9}"/>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4289320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D19E2EF-A55C-465E-8C6F-9E16BC84FFA8}"/>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3" name="Espaço Reservado para Rodapé 2">
            <a:extLst>
              <a:ext uri="{FF2B5EF4-FFF2-40B4-BE49-F238E27FC236}">
                <a16:creationId xmlns:a16="http://schemas.microsoft.com/office/drawing/2014/main" id="{B00F2651-0005-4642-9499-B8E56ABEE42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B7E8321A-F0E7-4298-AA57-31473BD1AC23}"/>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4113177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A522E6-2DA9-4BF1-B9A0-0EFB98DBAD68}"/>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2810B332-56F4-4982-833F-ABD26C214A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A0F2839-5BA6-4EC0-99F0-9337C7912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EA2E687-252D-4265-96E4-EF6CD7B8B18A}"/>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6" name="Espaço Reservado para Rodapé 5">
            <a:extLst>
              <a:ext uri="{FF2B5EF4-FFF2-40B4-BE49-F238E27FC236}">
                <a16:creationId xmlns:a16="http://schemas.microsoft.com/office/drawing/2014/main" id="{9D2E57C6-6231-48CB-820C-F1DF7F79E37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E92E39B-2A17-4D24-95AE-12090410E4F0}"/>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280212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8339C5-B0B9-4BFC-AB74-9E21F6C70DD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A9D332B2-AEFE-467A-8C72-2532AC59F4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C742A8BB-9089-41BD-956A-B0919B663B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945AF5A-8646-402C-9B64-3472282EE484}"/>
              </a:ext>
            </a:extLst>
          </p:cNvPr>
          <p:cNvSpPr>
            <a:spLocks noGrp="1"/>
          </p:cNvSpPr>
          <p:nvPr>
            <p:ph type="dt" sz="half" idx="10"/>
          </p:nvPr>
        </p:nvSpPr>
        <p:spPr/>
        <p:txBody>
          <a:bodyPr/>
          <a:lstStyle/>
          <a:p>
            <a:fld id="{92C63AC3-5EE4-4FCF-A6D5-1ABE2254A465}" type="datetimeFigureOut">
              <a:rPr lang="pt-BR" smtClean="0"/>
              <a:t>02/03/2022</a:t>
            </a:fld>
            <a:endParaRPr lang="pt-BR"/>
          </a:p>
        </p:txBody>
      </p:sp>
      <p:sp>
        <p:nvSpPr>
          <p:cNvPr id="6" name="Espaço Reservado para Rodapé 5">
            <a:extLst>
              <a:ext uri="{FF2B5EF4-FFF2-40B4-BE49-F238E27FC236}">
                <a16:creationId xmlns:a16="http://schemas.microsoft.com/office/drawing/2014/main" id="{62CB2FC8-A2EA-40E8-B9BA-4B80A39B57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94181ED-3DE9-4E37-A058-7F9228D3E589}"/>
              </a:ext>
            </a:extLst>
          </p:cNvPr>
          <p:cNvSpPr>
            <a:spLocks noGrp="1"/>
          </p:cNvSpPr>
          <p:nvPr>
            <p:ph type="sldNum" sz="quarter" idx="12"/>
          </p:nvPr>
        </p:nvSpPr>
        <p:spPr/>
        <p:txBody>
          <a:bodyPr/>
          <a:lstStyle/>
          <a:p>
            <a:fld id="{8DF8A8FD-BCBD-4300-BD8D-1A1E8595483A}" type="slidenum">
              <a:rPr lang="pt-BR" smtClean="0"/>
              <a:t>‹nº›</a:t>
            </a:fld>
            <a:endParaRPr lang="pt-BR"/>
          </a:p>
        </p:txBody>
      </p:sp>
    </p:spTree>
    <p:extLst>
      <p:ext uri="{BB962C8B-B14F-4D97-AF65-F5344CB8AC3E}">
        <p14:creationId xmlns:p14="http://schemas.microsoft.com/office/powerpoint/2010/main" val="4252176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838E291-7B83-4AAF-8B07-F2B6E18981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4A9C0BC-0D6C-43FB-B696-3FAF5D678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268ADBC-9673-4119-8B63-CC8EAF1E79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C63AC3-5EE4-4FCF-A6D5-1ABE2254A465}" type="datetimeFigureOut">
              <a:rPr lang="pt-BR" smtClean="0"/>
              <a:t>02/03/2022</a:t>
            </a:fld>
            <a:endParaRPr lang="pt-BR"/>
          </a:p>
        </p:txBody>
      </p:sp>
      <p:sp>
        <p:nvSpPr>
          <p:cNvPr id="5" name="Espaço Reservado para Rodapé 4">
            <a:extLst>
              <a:ext uri="{FF2B5EF4-FFF2-40B4-BE49-F238E27FC236}">
                <a16:creationId xmlns:a16="http://schemas.microsoft.com/office/drawing/2014/main" id="{1460C715-16D7-4F65-84DC-2F1D1BC36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CB946515-C753-488B-B675-B9C8F924B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F8A8FD-BCBD-4300-BD8D-1A1E8595483A}" type="slidenum">
              <a:rPr lang="pt-BR" smtClean="0"/>
              <a:t>‹nº›</a:t>
            </a:fld>
            <a:endParaRPr lang="pt-BR"/>
          </a:p>
        </p:txBody>
      </p:sp>
    </p:spTree>
    <p:extLst>
      <p:ext uri="{BB962C8B-B14F-4D97-AF65-F5344CB8AC3E}">
        <p14:creationId xmlns:p14="http://schemas.microsoft.com/office/powerpoint/2010/main" val="1997442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5.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microsoft.com/office/2007/relationships/hdphoto" Target="../media/hdphoto14.wdp"/><Relationship Id="rId3" Type="http://schemas.openxmlformats.org/officeDocument/2006/relationships/image" Target="../media/image9.png"/><Relationship Id="rId7" Type="http://schemas.microsoft.com/office/2007/relationships/hdphoto" Target="../media/hdphoto11.wdp"/><Relationship Id="rId12" Type="http://schemas.openxmlformats.org/officeDocument/2006/relationships/image" Target="../media/image27.png"/><Relationship Id="rId17" Type="http://schemas.microsoft.com/office/2007/relationships/hdphoto" Target="../media/hdphoto16.wdp"/><Relationship Id="rId2" Type="http://schemas.openxmlformats.org/officeDocument/2006/relationships/notesSlide" Target="../notesSlides/notesSlide1.xml"/><Relationship Id="rId16"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24.png"/><Relationship Id="rId11" Type="http://schemas.microsoft.com/office/2007/relationships/hdphoto" Target="../media/hdphoto13.wdp"/><Relationship Id="rId5" Type="http://schemas.microsoft.com/office/2007/relationships/hdphoto" Target="../media/hdphoto5.wdp"/><Relationship Id="rId15" Type="http://schemas.microsoft.com/office/2007/relationships/hdphoto" Target="../media/hdphoto15.wdp"/><Relationship Id="rId10" Type="http://schemas.openxmlformats.org/officeDocument/2006/relationships/image" Target="../media/image26.png"/><Relationship Id="rId4" Type="http://schemas.openxmlformats.org/officeDocument/2006/relationships/image" Target="../media/image8.png"/><Relationship Id="rId9" Type="http://schemas.microsoft.com/office/2007/relationships/hdphoto" Target="../media/hdphoto12.wdp"/><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microsoft.com/office/2007/relationships/hdphoto" Target="../media/hdphoto5.wdp"/><Relationship Id="rId12"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35.png"/><Relationship Id="rId5" Type="http://schemas.microsoft.com/office/2007/relationships/hdphoto" Target="../media/hdphoto1.wdp"/><Relationship Id="rId10" Type="http://schemas.openxmlformats.org/officeDocument/2006/relationships/image" Target="../media/image34.jpg"/><Relationship Id="rId4" Type="http://schemas.openxmlformats.org/officeDocument/2006/relationships/image" Target="../media/image2.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10" Type="http://schemas.openxmlformats.org/officeDocument/2006/relationships/image" Target="../media/image40.png"/><Relationship Id="rId4" Type="http://schemas.microsoft.com/office/2007/relationships/hdphoto" Target="../media/hdphoto5.wdp"/><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5.wdp"/><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5.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microsoft.com/office/2007/relationships/hdphoto" Target="../media/hdphoto10.wdp"/><Relationship Id="rId3" Type="http://schemas.microsoft.com/office/2007/relationships/hdphoto" Target="../media/hdphoto5.wdp"/><Relationship Id="rId7" Type="http://schemas.microsoft.com/office/2007/relationships/hdphoto" Target="../media/hdphoto7.wdp"/><Relationship Id="rId12"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20.png"/><Relationship Id="rId4" Type="http://schemas.openxmlformats.org/officeDocument/2006/relationships/image" Target="../media/image17.png"/><Relationship Id="rId9" Type="http://schemas.microsoft.com/office/2007/relationships/hdphoto" Target="../media/hdphoto8.wdp"/></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descr="Tela de computador com fundo azul&#10;&#10;Descrição gerada automaticamente com confiança baixa">
            <a:extLst>
              <a:ext uri="{FF2B5EF4-FFF2-40B4-BE49-F238E27FC236}">
                <a16:creationId xmlns:a16="http://schemas.microsoft.com/office/drawing/2014/main" id="{8F85DB61-B2E9-46BD-8987-389F1E845BE5}"/>
              </a:ext>
            </a:extLst>
          </p:cNvPr>
          <p:cNvPicPr>
            <a:picLocks noChangeAspect="1"/>
          </p:cNvPicPr>
          <p:nvPr/>
        </p:nvPicPr>
        <p:blipFill rotWithShape="1">
          <a:blip r:embed="rId2">
            <a:extLst>
              <a:ext uri="{28A0092B-C50C-407E-A947-70E740481C1C}">
                <a14:useLocalDpi xmlns:a14="http://schemas.microsoft.com/office/drawing/2010/main" val="0"/>
              </a:ext>
            </a:extLst>
          </a:blip>
          <a:srcRect b="708"/>
          <a:stretch/>
        </p:blipFill>
        <p:spPr>
          <a:xfrm>
            <a:off x="20" y="0"/>
            <a:ext cx="12191980" cy="6856718"/>
          </a:xfrm>
          <a:prstGeom prst="rect">
            <a:avLst/>
          </a:prstGeom>
        </p:spPr>
      </p:pic>
      <p:sp>
        <p:nvSpPr>
          <p:cNvPr id="31" name="Retângulo: Cantos Arredondados 30">
            <a:extLst>
              <a:ext uri="{FF2B5EF4-FFF2-40B4-BE49-F238E27FC236}">
                <a16:creationId xmlns:a16="http://schemas.microsoft.com/office/drawing/2014/main" id="{E3D5ABAD-9AF9-4502-A0AA-1ED1881948E9}"/>
              </a:ext>
            </a:extLst>
          </p:cNvPr>
          <p:cNvSpPr/>
          <p:nvPr/>
        </p:nvSpPr>
        <p:spPr>
          <a:xfrm>
            <a:off x="605768" y="5097185"/>
            <a:ext cx="7144858" cy="52322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CaixaDeTexto 5">
            <a:extLst>
              <a:ext uri="{FF2B5EF4-FFF2-40B4-BE49-F238E27FC236}">
                <a16:creationId xmlns:a16="http://schemas.microsoft.com/office/drawing/2014/main" id="{2EB755E2-C99F-4A66-A182-A75C46BE13CD}"/>
              </a:ext>
            </a:extLst>
          </p:cNvPr>
          <p:cNvSpPr txBox="1"/>
          <p:nvPr/>
        </p:nvSpPr>
        <p:spPr>
          <a:xfrm>
            <a:off x="365763" y="520502"/>
            <a:ext cx="5404043" cy="1015663"/>
          </a:xfrm>
          <a:prstGeom prst="rect">
            <a:avLst/>
          </a:prstGeom>
          <a:noFill/>
        </p:spPr>
        <p:txBody>
          <a:bodyPr wrap="none" rtlCol="0">
            <a:spAutoFit/>
          </a:bodyPr>
          <a:lstStyle/>
          <a:p>
            <a:r>
              <a:rPr lang="pt-BR" sz="6000" b="1" dirty="0">
                <a:solidFill>
                  <a:schemeClr val="bg1"/>
                </a:solidFill>
                <a:effectLst>
                  <a:outerShdw blurRad="38100" dist="38100" dir="2700000" algn="tl">
                    <a:srgbClr val="000000">
                      <a:alpha val="43137"/>
                    </a:srgbClr>
                  </a:outerShdw>
                </a:effectLst>
                <a:latin typeface="Bahnschrift SemiBold" panose="020B0502040204020203" pitchFamily="34" charset="0"/>
              </a:rPr>
              <a:t>M</a:t>
            </a:r>
            <a:r>
              <a:rPr lang="pt-BR" sz="6000" dirty="0">
                <a:solidFill>
                  <a:schemeClr val="bg1"/>
                </a:solidFill>
                <a:effectLst>
                  <a:outerShdw blurRad="38100" dist="38100" dir="2700000" algn="tl">
                    <a:srgbClr val="000000">
                      <a:alpha val="43137"/>
                    </a:srgbClr>
                  </a:outerShdw>
                </a:effectLst>
                <a:latin typeface="Bahnschrift SemiBold" panose="020B0502040204020203" pitchFamily="34" charset="0"/>
              </a:rPr>
              <a:t>étodo Ordinal</a:t>
            </a:r>
          </a:p>
        </p:txBody>
      </p:sp>
      <p:sp>
        <p:nvSpPr>
          <p:cNvPr id="8" name="CaixaDeTexto 7">
            <a:extLst>
              <a:ext uri="{FF2B5EF4-FFF2-40B4-BE49-F238E27FC236}">
                <a16:creationId xmlns:a16="http://schemas.microsoft.com/office/drawing/2014/main" id="{FAE7F561-BABF-4BFC-B354-5ACF3DB7373E}"/>
              </a:ext>
            </a:extLst>
          </p:cNvPr>
          <p:cNvSpPr txBox="1"/>
          <p:nvPr/>
        </p:nvSpPr>
        <p:spPr>
          <a:xfrm>
            <a:off x="365762" y="1477105"/>
            <a:ext cx="7697941" cy="1015663"/>
          </a:xfrm>
          <a:prstGeom prst="rect">
            <a:avLst/>
          </a:prstGeom>
          <a:noFill/>
        </p:spPr>
        <p:txBody>
          <a:bodyPr wrap="none" rtlCol="0">
            <a:spAutoFit/>
          </a:bodyPr>
          <a:lstStyle/>
          <a:p>
            <a:r>
              <a:rPr lang="pt-BR" sz="6000" b="1" dirty="0">
                <a:solidFill>
                  <a:schemeClr val="bg1"/>
                </a:solidFill>
                <a:effectLst>
                  <a:outerShdw blurRad="38100" dist="38100" dir="2700000" algn="tl">
                    <a:srgbClr val="000000">
                      <a:alpha val="43137"/>
                    </a:srgbClr>
                  </a:outerShdw>
                </a:effectLst>
                <a:latin typeface="Bahnschrift SemiBold" panose="020B0502040204020203" pitchFamily="34" charset="0"/>
              </a:rPr>
              <a:t>M</a:t>
            </a:r>
            <a:r>
              <a:rPr lang="pt-BR" sz="6000" dirty="0">
                <a:solidFill>
                  <a:schemeClr val="bg1"/>
                </a:solidFill>
                <a:effectLst>
                  <a:outerShdw blurRad="38100" dist="38100" dir="2700000" algn="tl">
                    <a:srgbClr val="000000">
                      <a:alpha val="43137"/>
                    </a:srgbClr>
                  </a:outerShdw>
                </a:effectLst>
                <a:latin typeface="Bahnschrift SemiBold" panose="020B0502040204020203" pitchFamily="34" charset="0"/>
              </a:rPr>
              <a:t>ulticritério de Borda</a:t>
            </a:r>
          </a:p>
        </p:txBody>
      </p:sp>
      <p:sp>
        <p:nvSpPr>
          <p:cNvPr id="7" name="Retângulo 6">
            <a:extLst>
              <a:ext uri="{FF2B5EF4-FFF2-40B4-BE49-F238E27FC236}">
                <a16:creationId xmlns:a16="http://schemas.microsoft.com/office/drawing/2014/main" id="{56E10824-BF57-44E1-9DAC-F85B1AF892B9}"/>
              </a:ext>
            </a:extLst>
          </p:cNvPr>
          <p:cNvSpPr/>
          <p:nvPr/>
        </p:nvSpPr>
        <p:spPr>
          <a:xfrm>
            <a:off x="207499" y="520502"/>
            <a:ext cx="45719" cy="67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B0F592C1-59B6-4445-BF11-26ED3C2D9D5D}"/>
              </a:ext>
            </a:extLst>
          </p:cNvPr>
          <p:cNvSpPr/>
          <p:nvPr/>
        </p:nvSpPr>
        <p:spPr>
          <a:xfrm rot="5400000">
            <a:off x="522264" y="182237"/>
            <a:ext cx="45719" cy="67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a:extLst>
              <a:ext uri="{FF2B5EF4-FFF2-40B4-BE49-F238E27FC236}">
                <a16:creationId xmlns:a16="http://schemas.microsoft.com/office/drawing/2014/main" id="{801378AD-642B-4B7C-89C2-BE44240EAC49}"/>
              </a:ext>
            </a:extLst>
          </p:cNvPr>
          <p:cNvSpPr txBox="1"/>
          <p:nvPr/>
        </p:nvSpPr>
        <p:spPr>
          <a:xfrm>
            <a:off x="604244" y="5097185"/>
            <a:ext cx="6991967" cy="523220"/>
          </a:xfrm>
          <a:prstGeom prst="rect">
            <a:avLst/>
          </a:prstGeom>
          <a:noFill/>
        </p:spPr>
        <p:txBody>
          <a:bodyPr wrap="square" rtlCol="0">
            <a:spAutoFit/>
          </a:bodyPr>
          <a:lstStyle/>
          <a:p>
            <a:pPr algn="ctr"/>
            <a:r>
              <a:rPr lang="pt-BR" sz="2800" b="1" dirty="0">
                <a:solidFill>
                  <a:srgbClr val="00367F"/>
                </a:solidFill>
                <a:latin typeface="Bahnschrift SemiBold" panose="020B0502040204020203" pitchFamily="34" charset="0"/>
              </a:rPr>
              <a:t>TC Onédio Siqueira Seabra Junior</a:t>
            </a:r>
            <a:endParaRPr lang="pt-BR" sz="2800" dirty="0">
              <a:solidFill>
                <a:srgbClr val="00367F"/>
              </a:solidFill>
              <a:latin typeface="Bahnschrift SemiBold" panose="020B0502040204020203" pitchFamily="34" charset="0"/>
            </a:endParaRPr>
          </a:p>
        </p:txBody>
      </p:sp>
      <p:pic>
        <p:nvPicPr>
          <p:cNvPr id="13" name="Imagem 12" descr="Forma&#10;&#10;Descrição gerada automaticamente com confiança média">
            <a:extLst>
              <a:ext uri="{FF2B5EF4-FFF2-40B4-BE49-F238E27FC236}">
                <a16:creationId xmlns:a16="http://schemas.microsoft.com/office/drawing/2014/main" id="{918099BF-3192-4E32-8EB6-52F2347B58B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72135" y="5934097"/>
            <a:ext cx="2812830" cy="705306"/>
          </a:xfrm>
          <a:prstGeom prst="rect">
            <a:avLst/>
          </a:prstGeom>
        </p:spPr>
      </p:pic>
      <p:grpSp>
        <p:nvGrpSpPr>
          <p:cNvPr id="26" name="Agrupar 25">
            <a:extLst>
              <a:ext uri="{FF2B5EF4-FFF2-40B4-BE49-F238E27FC236}">
                <a16:creationId xmlns:a16="http://schemas.microsoft.com/office/drawing/2014/main" id="{140EB9E5-E24E-4EC5-901B-982AA9A4FD35}"/>
              </a:ext>
            </a:extLst>
          </p:cNvPr>
          <p:cNvGrpSpPr/>
          <p:nvPr/>
        </p:nvGrpSpPr>
        <p:grpSpPr>
          <a:xfrm>
            <a:off x="605768" y="3057714"/>
            <a:ext cx="1479123" cy="1308797"/>
            <a:chOff x="605768" y="3851649"/>
            <a:chExt cx="1479123" cy="1308797"/>
          </a:xfrm>
        </p:grpSpPr>
        <p:pic>
          <p:nvPicPr>
            <p:cNvPr id="15" name="Imagem 14" descr="Imagem em preto e branco&#10;&#10;Descrição gerada automaticamente">
              <a:extLst>
                <a:ext uri="{FF2B5EF4-FFF2-40B4-BE49-F238E27FC236}">
                  <a16:creationId xmlns:a16="http://schemas.microsoft.com/office/drawing/2014/main" id="{6BE09EC9-AE41-47D5-BED0-217028CA3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89997" y="3851649"/>
              <a:ext cx="910664" cy="910664"/>
            </a:xfrm>
            <a:prstGeom prst="rect">
              <a:avLst/>
            </a:prstGeom>
          </p:spPr>
        </p:pic>
        <p:sp>
          <p:nvSpPr>
            <p:cNvPr id="16" name="CaixaDeTexto 15">
              <a:extLst>
                <a:ext uri="{FF2B5EF4-FFF2-40B4-BE49-F238E27FC236}">
                  <a16:creationId xmlns:a16="http://schemas.microsoft.com/office/drawing/2014/main" id="{D38B97E8-4A7E-4917-9FB0-C8E7C1B22CD4}"/>
                </a:ext>
              </a:extLst>
            </p:cNvPr>
            <p:cNvSpPr txBox="1"/>
            <p:nvPr/>
          </p:nvSpPr>
          <p:spPr>
            <a:xfrm>
              <a:off x="605768" y="4791114"/>
              <a:ext cx="1479123" cy="369332"/>
            </a:xfrm>
            <a:prstGeom prst="rect">
              <a:avLst/>
            </a:prstGeom>
            <a:noFill/>
          </p:spPr>
          <p:txBody>
            <a:bodyPr wrap="none" rtlCol="0">
              <a:spAutoFit/>
            </a:bodyPr>
            <a:lstStyle/>
            <a:p>
              <a:r>
                <a:rPr lang="pt-BR" dirty="0">
                  <a:solidFill>
                    <a:schemeClr val="bg1"/>
                  </a:solidFill>
                </a:rPr>
                <a:t>/onediojunior</a:t>
              </a:r>
            </a:p>
          </p:txBody>
        </p:sp>
      </p:grpSp>
      <p:grpSp>
        <p:nvGrpSpPr>
          <p:cNvPr id="25" name="Agrupar 24">
            <a:extLst>
              <a:ext uri="{FF2B5EF4-FFF2-40B4-BE49-F238E27FC236}">
                <a16:creationId xmlns:a16="http://schemas.microsoft.com/office/drawing/2014/main" id="{DE605AE5-3CCD-43B4-A203-564B5514EE1D}"/>
              </a:ext>
            </a:extLst>
          </p:cNvPr>
          <p:cNvGrpSpPr/>
          <p:nvPr/>
        </p:nvGrpSpPr>
        <p:grpSpPr>
          <a:xfrm>
            <a:off x="2997147" y="3057846"/>
            <a:ext cx="1619200" cy="1308533"/>
            <a:chOff x="2506923" y="3851581"/>
            <a:chExt cx="1619200" cy="1308533"/>
          </a:xfrm>
        </p:grpSpPr>
        <p:pic>
          <p:nvPicPr>
            <p:cNvPr id="18" name="Imagem 17" descr="Forma&#10;&#10;Descrição gerada automaticamente com confiança média">
              <a:extLst>
                <a:ext uri="{FF2B5EF4-FFF2-40B4-BE49-F238E27FC236}">
                  <a16:creationId xmlns:a16="http://schemas.microsoft.com/office/drawing/2014/main" id="{95C5CA3B-606E-4336-A510-DEDC5B3099A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506923" y="3851581"/>
              <a:ext cx="1619200" cy="910800"/>
            </a:xfrm>
            <a:prstGeom prst="rect">
              <a:avLst/>
            </a:prstGeom>
          </p:spPr>
        </p:pic>
        <p:sp>
          <p:nvSpPr>
            <p:cNvPr id="19" name="CaixaDeTexto 18">
              <a:extLst>
                <a:ext uri="{FF2B5EF4-FFF2-40B4-BE49-F238E27FC236}">
                  <a16:creationId xmlns:a16="http://schemas.microsoft.com/office/drawing/2014/main" id="{E2EBFF5D-8C4D-493C-95BE-A0AB0179AAF1}"/>
                </a:ext>
              </a:extLst>
            </p:cNvPr>
            <p:cNvSpPr txBox="1"/>
            <p:nvPr/>
          </p:nvSpPr>
          <p:spPr>
            <a:xfrm>
              <a:off x="2576962" y="4790782"/>
              <a:ext cx="1479123" cy="369332"/>
            </a:xfrm>
            <a:prstGeom prst="rect">
              <a:avLst/>
            </a:prstGeom>
            <a:noFill/>
          </p:spPr>
          <p:txBody>
            <a:bodyPr wrap="none" rtlCol="0">
              <a:spAutoFit/>
            </a:bodyPr>
            <a:lstStyle/>
            <a:p>
              <a:r>
                <a:rPr lang="pt-BR" dirty="0">
                  <a:solidFill>
                    <a:schemeClr val="bg1"/>
                  </a:solidFill>
                </a:rPr>
                <a:t>/onediojunior</a:t>
              </a:r>
            </a:p>
          </p:txBody>
        </p:sp>
      </p:grpSp>
      <p:grpSp>
        <p:nvGrpSpPr>
          <p:cNvPr id="24" name="Agrupar 23">
            <a:extLst>
              <a:ext uri="{FF2B5EF4-FFF2-40B4-BE49-F238E27FC236}">
                <a16:creationId xmlns:a16="http://schemas.microsoft.com/office/drawing/2014/main" id="{52AF9B97-31F3-45C2-B79F-6BB59E76A326}"/>
              </a:ext>
            </a:extLst>
          </p:cNvPr>
          <p:cNvGrpSpPr/>
          <p:nvPr/>
        </p:nvGrpSpPr>
        <p:grpSpPr>
          <a:xfrm>
            <a:off x="5528603" y="3127660"/>
            <a:ext cx="2535100" cy="1168905"/>
            <a:chOff x="5528603" y="3991209"/>
            <a:chExt cx="2535100" cy="1168905"/>
          </a:xfrm>
        </p:grpSpPr>
        <p:pic>
          <p:nvPicPr>
            <p:cNvPr id="22" name="Imagem 21" descr="Forma&#10;&#10;Descrição gerada automaticamente com confiança média">
              <a:extLst>
                <a:ext uri="{FF2B5EF4-FFF2-40B4-BE49-F238E27FC236}">
                  <a16:creationId xmlns:a16="http://schemas.microsoft.com/office/drawing/2014/main" id="{532446B1-9EA5-4780-A860-07FD843B8E41}"/>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30972" t="12846" b="17814"/>
            <a:stretch/>
          </p:blipFill>
          <p:spPr>
            <a:xfrm>
              <a:off x="5528603" y="3991209"/>
              <a:ext cx="2535100" cy="631544"/>
            </a:xfrm>
            <a:prstGeom prst="rect">
              <a:avLst/>
            </a:prstGeom>
          </p:spPr>
        </p:pic>
        <p:sp>
          <p:nvSpPr>
            <p:cNvPr id="23" name="CaixaDeTexto 22">
              <a:extLst>
                <a:ext uri="{FF2B5EF4-FFF2-40B4-BE49-F238E27FC236}">
                  <a16:creationId xmlns:a16="http://schemas.microsoft.com/office/drawing/2014/main" id="{F55EABBD-EA82-4622-864F-38507BD40E03}"/>
                </a:ext>
              </a:extLst>
            </p:cNvPr>
            <p:cNvSpPr txBox="1"/>
            <p:nvPr/>
          </p:nvSpPr>
          <p:spPr>
            <a:xfrm>
              <a:off x="5996094" y="4790782"/>
              <a:ext cx="1600118" cy="369332"/>
            </a:xfrm>
            <a:prstGeom prst="rect">
              <a:avLst/>
            </a:prstGeom>
            <a:noFill/>
          </p:spPr>
          <p:txBody>
            <a:bodyPr wrap="none" rtlCol="0">
              <a:spAutoFit/>
            </a:bodyPr>
            <a:lstStyle/>
            <a:p>
              <a:r>
                <a:rPr lang="pt-BR" dirty="0">
                  <a:solidFill>
                    <a:schemeClr val="bg1"/>
                  </a:solidFill>
                </a:rPr>
                <a:t>@onediojunior</a:t>
              </a:r>
            </a:p>
          </p:txBody>
        </p:sp>
      </p:grpSp>
      <p:cxnSp>
        <p:nvCxnSpPr>
          <p:cNvPr id="28" name="Conector reto 27">
            <a:extLst>
              <a:ext uri="{FF2B5EF4-FFF2-40B4-BE49-F238E27FC236}">
                <a16:creationId xmlns:a16="http://schemas.microsoft.com/office/drawing/2014/main" id="{C6F9D673-CFA1-4E75-B5DF-57F92F6B0514}"/>
              </a:ext>
            </a:extLst>
          </p:cNvPr>
          <p:cNvCxnSpPr>
            <a:cxnSpLocks/>
          </p:cNvCxnSpPr>
          <p:nvPr/>
        </p:nvCxnSpPr>
        <p:spPr>
          <a:xfrm>
            <a:off x="2541019" y="2838157"/>
            <a:ext cx="0" cy="174791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F8603887-55CC-459F-B21A-2FAC76A19578}"/>
              </a:ext>
            </a:extLst>
          </p:cNvPr>
          <p:cNvCxnSpPr>
            <a:cxnSpLocks/>
          </p:cNvCxnSpPr>
          <p:nvPr/>
        </p:nvCxnSpPr>
        <p:spPr>
          <a:xfrm>
            <a:off x="5072475" y="2838157"/>
            <a:ext cx="0" cy="174791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262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17666" y="6357351"/>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4">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823215"/>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9823523" cy="646331"/>
          </a:xfrm>
          <a:prstGeom prst="rect">
            <a:avLst/>
          </a:prstGeom>
          <a:noFill/>
        </p:spPr>
        <p:txBody>
          <a:bodyPr wrap="none" rtlCol="0">
            <a:spAutoFit/>
          </a:bodyPr>
          <a:lstStyle/>
          <a:p>
            <a:r>
              <a:rPr lang="pt-BR" sz="3600" dirty="0">
                <a:latin typeface="Bahnschrift SemiBold" panose="020B0502040204020203" pitchFamily="34" charset="0"/>
              </a:rPr>
              <a:t>TIPOLOGIA DOS PROBLEMAS MULTICRITÉRIOS</a:t>
            </a:r>
          </a:p>
        </p:txBody>
      </p:sp>
      <p:pic>
        <p:nvPicPr>
          <p:cNvPr id="15" name="Imagem 14">
            <a:extLst>
              <a:ext uri="{FF2B5EF4-FFF2-40B4-BE49-F238E27FC236}">
                <a16:creationId xmlns:a16="http://schemas.microsoft.com/office/drawing/2014/main" id="{7B39FB9D-3DB8-4C64-8623-0A27AB63E2D1}"/>
              </a:ext>
            </a:extLst>
          </p:cNvPr>
          <p:cNvPicPr>
            <a:picLocks noChangeAspect="1"/>
          </p:cNvPicPr>
          <p:nvPr/>
        </p:nvPicPr>
        <p:blipFill>
          <a:blip r:embed="rId6"/>
          <a:stretch>
            <a:fillRect/>
          </a:stretch>
        </p:blipFill>
        <p:spPr>
          <a:xfrm rot="10800000">
            <a:off x="8719" y="6172018"/>
            <a:ext cx="12183281" cy="747388"/>
          </a:xfrm>
          <a:prstGeom prst="rect">
            <a:avLst/>
          </a:prstGeom>
        </p:spPr>
      </p:pic>
      <p:pic>
        <p:nvPicPr>
          <p:cNvPr id="16" name="Imagem 15" descr="Gráfico&#10;&#10;Descrição gerada automaticamente com confiança baixa">
            <a:extLst>
              <a:ext uri="{FF2B5EF4-FFF2-40B4-BE49-F238E27FC236}">
                <a16:creationId xmlns:a16="http://schemas.microsoft.com/office/drawing/2014/main" id="{D5B8A465-A952-4865-BD0B-E8B32F894378}"/>
              </a:ext>
            </a:extLst>
          </p:cNvPr>
          <p:cNvPicPr>
            <a:picLocks noChangeAspect="1"/>
          </p:cNvPicPr>
          <p:nvPr/>
        </p:nvPicPr>
        <p:blipFill rotWithShape="1">
          <a:blip r:embed="rId4">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52399" y="6009103"/>
            <a:ext cx="671514" cy="1001297"/>
          </a:xfrm>
          <a:prstGeom prst="rect">
            <a:avLst/>
          </a:prstGeom>
        </p:spPr>
      </p:pic>
      <p:sp>
        <p:nvSpPr>
          <p:cNvPr id="2" name="Retângulo 1">
            <a:extLst>
              <a:ext uri="{FF2B5EF4-FFF2-40B4-BE49-F238E27FC236}">
                <a16:creationId xmlns:a16="http://schemas.microsoft.com/office/drawing/2014/main" id="{7985629F-F446-49DE-BEDE-43C20425DE24}"/>
              </a:ext>
            </a:extLst>
          </p:cNvPr>
          <p:cNvSpPr/>
          <p:nvPr/>
        </p:nvSpPr>
        <p:spPr>
          <a:xfrm>
            <a:off x="335755" y="1615259"/>
            <a:ext cx="3096873" cy="680445"/>
          </a:xfrm>
          <a:prstGeom prst="rect">
            <a:avLst/>
          </a:prstGeom>
          <a:solidFill>
            <a:srgbClr val="081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bg1"/>
                </a:solidFill>
              </a:rPr>
              <a:t>P.</a:t>
            </a:r>
            <a:r>
              <a:rPr lang="el-GR" sz="3200" dirty="0">
                <a:solidFill>
                  <a:schemeClr val="bg1"/>
                </a:solidFill>
                <a:effectLst/>
              </a:rPr>
              <a:t>α</a:t>
            </a:r>
            <a:endParaRPr lang="pt-BR" dirty="0"/>
          </a:p>
        </p:txBody>
      </p:sp>
      <p:sp>
        <p:nvSpPr>
          <p:cNvPr id="19" name="Retângulo 18">
            <a:extLst>
              <a:ext uri="{FF2B5EF4-FFF2-40B4-BE49-F238E27FC236}">
                <a16:creationId xmlns:a16="http://schemas.microsoft.com/office/drawing/2014/main" id="{42D7EE8F-1529-44C2-A7AC-4EC054B67454}"/>
              </a:ext>
            </a:extLst>
          </p:cNvPr>
          <p:cNvSpPr/>
          <p:nvPr/>
        </p:nvSpPr>
        <p:spPr>
          <a:xfrm>
            <a:off x="4547564" y="1615259"/>
            <a:ext cx="3096873" cy="6804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bg1"/>
                </a:solidFill>
              </a:rPr>
              <a:t>P.</a:t>
            </a:r>
            <a:r>
              <a:rPr lang="el-GR" sz="3200" dirty="0">
                <a:solidFill>
                  <a:schemeClr val="bg1"/>
                </a:solidFill>
                <a:effectLst/>
              </a:rPr>
              <a:t> β</a:t>
            </a:r>
            <a:endParaRPr lang="pt-BR" sz="3200" dirty="0"/>
          </a:p>
        </p:txBody>
      </p:sp>
      <p:sp>
        <p:nvSpPr>
          <p:cNvPr id="20" name="Retângulo 19">
            <a:extLst>
              <a:ext uri="{FF2B5EF4-FFF2-40B4-BE49-F238E27FC236}">
                <a16:creationId xmlns:a16="http://schemas.microsoft.com/office/drawing/2014/main" id="{CFBD5674-37CD-425E-9C50-C4A2CD5B2473}"/>
              </a:ext>
            </a:extLst>
          </p:cNvPr>
          <p:cNvSpPr/>
          <p:nvPr/>
        </p:nvSpPr>
        <p:spPr>
          <a:xfrm>
            <a:off x="8628744" y="1595114"/>
            <a:ext cx="3096873" cy="680445"/>
          </a:xfrm>
          <a:prstGeom prst="rect">
            <a:avLst/>
          </a:prstGeom>
          <a:solidFill>
            <a:srgbClr val="9CB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bg1"/>
                </a:solidFill>
              </a:rPr>
              <a:t>P.</a:t>
            </a:r>
            <a:r>
              <a:rPr lang="el-GR" sz="3200" dirty="0">
                <a:solidFill>
                  <a:schemeClr val="bg1"/>
                </a:solidFill>
                <a:effectLst/>
              </a:rPr>
              <a:t> γ</a:t>
            </a:r>
            <a:endParaRPr lang="pt-BR" sz="3200" dirty="0"/>
          </a:p>
        </p:txBody>
      </p:sp>
      <p:sp>
        <p:nvSpPr>
          <p:cNvPr id="17" name="CaixaDeTexto 16">
            <a:extLst>
              <a:ext uri="{FF2B5EF4-FFF2-40B4-BE49-F238E27FC236}">
                <a16:creationId xmlns:a16="http://schemas.microsoft.com/office/drawing/2014/main" id="{0EBE42E6-BAAD-4241-8942-E5B693FCFEA3}"/>
              </a:ext>
            </a:extLst>
          </p:cNvPr>
          <p:cNvSpPr txBox="1"/>
          <p:nvPr/>
        </p:nvSpPr>
        <p:spPr>
          <a:xfrm>
            <a:off x="335755" y="1164470"/>
            <a:ext cx="3096873" cy="461665"/>
          </a:xfrm>
          <a:prstGeom prst="rect">
            <a:avLst/>
          </a:prstGeom>
          <a:noFill/>
        </p:spPr>
        <p:txBody>
          <a:bodyPr wrap="square" rtlCol="0">
            <a:spAutoFit/>
          </a:bodyPr>
          <a:lstStyle/>
          <a:p>
            <a:pPr algn="ctr"/>
            <a:r>
              <a:rPr lang="pt-BR" sz="2400" b="1" dirty="0"/>
              <a:t>ALFA</a:t>
            </a:r>
          </a:p>
        </p:txBody>
      </p:sp>
      <p:sp>
        <p:nvSpPr>
          <p:cNvPr id="25" name="CaixaDeTexto 24">
            <a:extLst>
              <a:ext uri="{FF2B5EF4-FFF2-40B4-BE49-F238E27FC236}">
                <a16:creationId xmlns:a16="http://schemas.microsoft.com/office/drawing/2014/main" id="{92BF784B-749E-4AA9-A516-23620543CDE2}"/>
              </a:ext>
            </a:extLst>
          </p:cNvPr>
          <p:cNvSpPr txBox="1"/>
          <p:nvPr/>
        </p:nvSpPr>
        <p:spPr>
          <a:xfrm>
            <a:off x="4552158" y="1148027"/>
            <a:ext cx="3096873" cy="461665"/>
          </a:xfrm>
          <a:prstGeom prst="rect">
            <a:avLst/>
          </a:prstGeom>
          <a:noFill/>
        </p:spPr>
        <p:txBody>
          <a:bodyPr wrap="square" rtlCol="0">
            <a:spAutoFit/>
          </a:bodyPr>
          <a:lstStyle/>
          <a:p>
            <a:pPr algn="ctr"/>
            <a:r>
              <a:rPr lang="pt-BR" sz="2400" b="1" dirty="0"/>
              <a:t>BETA</a:t>
            </a:r>
          </a:p>
        </p:txBody>
      </p:sp>
      <p:sp>
        <p:nvSpPr>
          <p:cNvPr id="26" name="CaixaDeTexto 25">
            <a:extLst>
              <a:ext uri="{FF2B5EF4-FFF2-40B4-BE49-F238E27FC236}">
                <a16:creationId xmlns:a16="http://schemas.microsoft.com/office/drawing/2014/main" id="{265C76E8-AE16-45EB-8111-156D6BD54A27}"/>
              </a:ext>
            </a:extLst>
          </p:cNvPr>
          <p:cNvSpPr txBox="1"/>
          <p:nvPr/>
        </p:nvSpPr>
        <p:spPr>
          <a:xfrm>
            <a:off x="8645190" y="1148027"/>
            <a:ext cx="3096873" cy="461665"/>
          </a:xfrm>
          <a:prstGeom prst="rect">
            <a:avLst/>
          </a:prstGeom>
          <a:noFill/>
        </p:spPr>
        <p:txBody>
          <a:bodyPr wrap="square" rtlCol="0">
            <a:spAutoFit/>
          </a:bodyPr>
          <a:lstStyle/>
          <a:p>
            <a:pPr algn="ctr"/>
            <a:r>
              <a:rPr lang="pt-BR" sz="2400" b="1" dirty="0"/>
              <a:t>GAMA</a:t>
            </a:r>
          </a:p>
        </p:txBody>
      </p:sp>
      <p:sp>
        <p:nvSpPr>
          <p:cNvPr id="22" name="Retângulo: Cantos Arredondados 21">
            <a:extLst>
              <a:ext uri="{FF2B5EF4-FFF2-40B4-BE49-F238E27FC236}">
                <a16:creationId xmlns:a16="http://schemas.microsoft.com/office/drawing/2014/main" id="{FCA3CF4E-A367-457D-8E93-A61402DD7424}"/>
              </a:ext>
            </a:extLst>
          </p:cNvPr>
          <p:cNvSpPr/>
          <p:nvPr/>
        </p:nvSpPr>
        <p:spPr>
          <a:xfrm>
            <a:off x="8831944" y="2902854"/>
            <a:ext cx="2690473" cy="680445"/>
          </a:xfrm>
          <a:prstGeom prst="roundRect">
            <a:avLst>
              <a:gd name="adj" fmla="val 29465"/>
            </a:avLst>
          </a:prstGeom>
          <a:solidFill>
            <a:srgbClr val="9CB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rPr>
              <a:t>A1</a:t>
            </a:r>
          </a:p>
        </p:txBody>
      </p:sp>
      <p:sp>
        <p:nvSpPr>
          <p:cNvPr id="28" name="Retângulo: Cantos Arredondados 27">
            <a:extLst>
              <a:ext uri="{FF2B5EF4-FFF2-40B4-BE49-F238E27FC236}">
                <a16:creationId xmlns:a16="http://schemas.microsoft.com/office/drawing/2014/main" id="{5E9BC00D-D122-43AD-B045-DA4165C370AA}"/>
              </a:ext>
            </a:extLst>
          </p:cNvPr>
          <p:cNvSpPr/>
          <p:nvPr/>
        </p:nvSpPr>
        <p:spPr>
          <a:xfrm>
            <a:off x="8831944" y="3787964"/>
            <a:ext cx="2690473" cy="680445"/>
          </a:xfrm>
          <a:prstGeom prst="roundRect">
            <a:avLst>
              <a:gd name="adj" fmla="val 29465"/>
            </a:avLst>
          </a:prstGeom>
          <a:solidFill>
            <a:srgbClr val="9CB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rPr>
              <a:t>A2</a:t>
            </a:r>
          </a:p>
        </p:txBody>
      </p:sp>
      <p:sp>
        <p:nvSpPr>
          <p:cNvPr id="29" name="Retângulo: Cantos Arredondados 28">
            <a:extLst>
              <a:ext uri="{FF2B5EF4-FFF2-40B4-BE49-F238E27FC236}">
                <a16:creationId xmlns:a16="http://schemas.microsoft.com/office/drawing/2014/main" id="{83E219E7-E396-41F5-9D3C-A668D62AF942}"/>
              </a:ext>
            </a:extLst>
          </p:cNvPr>
          <p:cNvSpPr/>
          <p:nvPr/>
        </p:nvSpPr>
        <p:spPr>
          <a:xfrm>
            <a:off x="8831944" y="4606748"/>
            <a:ext cx="2690473" cy="680445"/>
          </a:xfrm>
          <a:prstGeom prst="roundRect">
            <a:avLst>
              <a:gd name="adj" fmla="val 29465"/>
            </a:avLst>
          </a:prstGeom>
          <a:solidFill>
            <a:srgbClr val="9CB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rPr>
              <a:t>A3</a:t>
            </a:r>
          </a:p>
        </p:txBody>
      </p:sp>
      <p:sp>
        <p:nvSpPr>
          <p:cNvPr id="30" name="Retângulo: Cantos Arredondados 29">
            <a:extLst>
              <a:ext uri="{FF2B5EF4-FFF2-40B4-BE49-F238E27FC236}">
                <a16:creationId xmlns:a16="http://schemas.microsoft.com/office/drawing/2014/main" id="{547420CA-B98B-4E89-9B65-08DB1F75A978}"/>
              </a:ext>
            </a:extLst>
          </p:cNvPr>
          <p:cNvSpPr/>
          <p:nvPr/>
        </p:nvSpPr>
        <p:spPr>
          <a:xfrm>
            <a:off x="8831944" y="5477465"/>
            <a:ext cx="2690473" cy="680445"/>
          </a:xfrm>
          <a:prstGeom prst="roundRect">
            <a:avLst>
              <a:gd name="adj" fmla="val 29465"/>
            </a:avLst>
          </a:prstGeom>
          <a:solidFill>
            <a:srgbClr val="9CB5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rPr>
              <a:t>A4</a:t>
            </a:r>
          </a:p>
        </p:txBody>
      </p:sp>
      <p:sp>
        <p:nvSpPr>
          <p:cNvPr id="34" name="Retângulo: Cantos Arredondados 33">
            <a:extLst>
              <a:ext uri="{FF2B5EF4-FFF2-40B4-BE49-F238E27FC236}">
                <a16:creationId xmlns:a16="http://schemas.microsoft.com/office/drawing/2014/main" id="{697E9E37-7444-4DCE-999B-CC7CADC9B03C}"/>
              </a:ext>
            </a:extLst>
          </p:cNvPr>
          <p:cNvSpPr/>
          <p:nvPr/>
        </p:nvSpPr>
        <p:spPr>
          <a:xfrm>
            <a:off x="538955" y="2886108"/>
            <a:ext cx="2690473" cy="680445"/>
          </a:xfrm>
          <a:prstGeom prst="roundRect">
            <a:avLst>
              <a:gd name="adj" fmla="val 29465"/>
            </a:avLst>
          </a:prstGeom>
          <a:solidFill>
            <a:srgbClr val="081F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bg1"/>
                </a:solidFill>
              </a:rPr>
              <a:t>A1</a:t>
            </a:r>
          </a:p>
        </p:txBody>
      </p:sp>
      <p:sp>
        <p:nvSpPr>
          <p:cNvPr id="35" name="Retângulo: Cantos Arredondados 34">
            <a:extLst>
              <a:ext uri="{FF2B5EF4-FFF2-40B4-BE49-F238E27FC236}">
                <a16:creationId xmlns:a16="http://schemas.microsoft.com/office/drawing/2014/main" id="{89A5FCBD-ABB5-4F05-BF5A-CB8548A83DCE}"/>
              </a:ext>
            </a:extLst>
          </p:cNvPr>
          <p:cNvSpPr/>
          <p:nvPr/>
        </p:nvSpPr>
        <p:spPr>
          <a:xfrm>
            <a:off x="4689941" y="2879967"/>
            <a:ext cx="1101870" cy="680445"/>
          </a:xfrm>
          <a:prstGeom prst="roundRect">
            <a:avLst>
              <a:gd name="adj" fmla="val 29465"/>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bg1"/>
                </a:solidFill>
              </a:rPr>
              <a:t>A1</a:t>
            </a:r>
          </a:p>
        </p:txBody>
      </p:sp>
      <p:sp>
        <p:nvSpPr>
          <p:cNvPr id="36" name="Retângulo: Cantos Arredondados 35">
            <a:extLst>
              <a:ext uri="{FF2B5EF4-FFF2-40B4-BE49-F238E27FC236}">
                <a16:creationId xmlns:a16="http://schemas.microsoft.com/office/drawing/2014/main" id="{8A204773-B24E-439E-AAE2-1A3CC51F7571}"/>
              </a:ext>
            </a:extLst>
          </p:cNvPr>
          <p:cNvSpPr/>
          <p:nvPr/>
        </p:nvSpPr>
        <p:spPr>
          <a:xfrm>
            <a:off x="6284075" y="2879967"/>
            <a:ext cx="1101870" cy="680445"/>
          </a:xfrm>
          <a:prstGeom prst="roundRect">
            <a:avLst>
              <a:gd name="adj" fmla="val 29465"/>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bg1"/>
                </a:solidFill>
              </a:rPr>
              <a:t>A4</a:t>
            </a:r>
          </a:p>
        </p:txBody>
      </p:sp>
      <p:sp>
        <p:nvSpPr>
          <p:cNvPr id="38" name="CaixaDeTexto 37">
            <a:extLst>
              <a:ext uri="{FF2B5EF4-FFF2-40B4-BE49-F238E27FC236}">
                <a16:creationId xmlns:a16="http://schemas.microsoft.com/office/drawing/2014/main" id="{0DE85D11-923E-44A4-A39F-A791B8C0B856}"/>
              </a:ext>
            </a:extLst>
          </p:cNvPr>
          <p:cNvSpPr txBox="1"/>
          <p:nvPr/>
        </p:nvSpPr>
        <p:spPr>
          <a:xfrm>
            <a:off x="335755" y="2310497"/>
            <a:ext cx="3096873" cy="461665"/>
          </a:xfrm>
          <a:prstGeom prst="rect">
            <a:avLst/>
          </a:prstGeom>
          <a:noFill/>
        </p:spPr>
        <p:txBody>
          <a:bodyPr wrap="square" rtlCol="0">
            <a:spAutoFit/>
          </a:bodyPr>
          <a:lstStyle/>
          <a:p>
            <a:pPr algn="ctr"/>
            <a:r>
              <a:rPr lang="pt-BR" sz="2400" b="1" dirty="0"/>
              <a:t>SELEÇÃO</a:t>
            </a:r>
          </a:p>
        </p:txBody>
      </p:sp>
      <p:sp>
        <p:nvSpPr>
          <p:cNvPr id="39" name="CaixaDeTexto 38">
            <a:extLst>
              <a:ext uri="{FF2B5EF4-FFF2-40B4-BE49-F238E27FC236}">
                <a16:creationId xmlns:a16="http://schemas.microsoft.com/office/drawing/2014/main" id="{917B9B90-D40C-4AD8-B7B6-87DB4616F717}"/>
              </a:ext>
            </a:extLst>
          </p:cNvPr>
          <p:cNvSpPr txBox="1"/>
          <p:nvPr/>
        </p:nvSpPr>
        <p:spPr>
          <a:xfrm>
            <a:off x="4563042" y="2310497"/>
            <a:ext cx="3096873" cy="461665"/>
          </a:xfrm>
          <a:prstGeom prst="rect">
            <a:avLst/>
          </a:prstGeom>
          <a:noFill/>
        </p:spPr>
        <p:txBody>
          <a:bodyPr wrap="square" rtlCol="0">
            <a:spAutoFit/>
          </a:bodyPr>
          <a:lstStyle/>
          <a:p>
            <a:pPr algn="ctr"/>
            <a:r>
              <a:rPr lang="pt-BR" sz="2400" b="1" dirty="0"/>
              <a:t>CATEGORIZAÇÃO</a:t>
            </a:r>
          </a:p>
        </p:txBody>
      </p:sp>
      <p:sp>
        <p:nvSpPr>
          <p:cNvPr id="40" name="CaixaDeTexto 39">
            <a:extLst>
              <a:ext uri="{FF2B5EF4-FFF2-40B4-BE49-F238E27FC236}">
                <a16:creationId xmlns:a16="http://schemas.microsoft.com/office/drawing/2014/main" id="{1522C983-6DCC-4CCB-90CD-9F0656C1F7BE}"/>
              </a:ext>
            </a:extLst>
          </p:cNvPr>
          <p:cNvSpPr txBox="1"/>
          <p:nvPr/>
        </p:nvSpPr>
        <p:spPr>
          <a:xfrm>
            <a:off x="8597052" y="2305700"/>
            <a:ext cx="3096873" cy="461665"/>
          </a:xfrm>
          <a:prstGeom prst="rect">
            <a:avLst/>
          </a:prstGeom>
          <a:noFill/>
        </p:spPr>
        <p:txBody>
          <a:bodyPr wrap="square" rtlCol="0">
            <a:spAutoFit/>
          </a:bodyPr>
          <a:lstStyle/>
          <a:p>
            <a:pPr algn="ctr"/>
            <a:r>
              <a:rPr lang="pt-BR" sz="2400" b="1" dirty="0"/>
              <a:t>ORDENAÇÃO</a:t>
            </a:r>
          </a:p>
        </p:txBody>
      </p:sp>
      <p:sp>
        <p:nvSpPr>
          <p:cNvPr id="41" name="CaixaDeTexto 40">
            <a:extLst>
              <a:ext uri="{FF2B5EF4-FFF2-40B4-BE49-F238E27FC236}">
                <a16:creationId xmlns:a16="http://schemas.microsoft.com/office/drawing/2014/main" id="{8725522B-3E3E-4A2F-B5D8-EC1AB46733A3}"/>
              </a:ext>
            </a:extLst>
          </p:cNvPr>
          <p:cNvSpPr txBox="1"/>
          <p:nvPr/>
        </p:nvSpPr>
        <p:spPr>
          <a:xfrm>
            <a:off x="132665" y="5641744"/>
            <a:ext cx="4286377" cy="523220"/>
          </a:xfrm>
          <a:prstGeom prst="rect">
            <a:avLst/>
          </a:prstGeom>
          <a:noFill/>
        </p:spPr>
        <p:txBody>
          <a:bodyPr wrap="square" rtlCol="0">
            <a:spAutoFit/>
          </a:bodyPr>
          <a:lstStyle/>
          <a:p>
            <a:r>
              <a:rPr lang="pt-BR" sz="1400" dirty="0"/>
              <a:t>Fonte : </a:t>
            </a:r>
            <a:r>
              <a:rPr lang="en-US" sz="1400" dirty="0"/>
              <a:t>Alessio Ishizaka and Philippe </a:t>
            </a:r>
            <a:r>
              <a:rPr lang="en-US" sz="1400" dirty="0" err="1"/>
              <a:t>Nemery</a:t>
            </a:r>
            <a:r>
              <a:rPr lang="en-US" sz="1400" dirty="0"/>
              <a:t>. Multi-Criteria Decision Analysis: Methods and Software, 2013.</a:t>
            </a:r>
            <a:endParaRPr lang="pt-BR" sz="1400" dirty="0"/>
          </a:p>
        </p:txBody>
      </p:sp>
      <p:sp>
        <p:nvSpPr>
          <p:cNvPr id="42" name="Retângulo: Cantos Arredondados 41">
            <a:extLst>
              <a:ext uri="{FF2B5EF4-FFF2-40B4-BE49-F238E27FC236}">
                <a16:creationId xmlns:a16="http://schemas.microsoft.com/office/drawing/2014/main" id="{DE15ED98-7276-4F2C-862D-32AF6DF1CC89}"/>
              </a:ext>
            </a:extLst>
          </p:cNvPr>
          <p:cNvSpPr/>
          <p:nvPr/>
        </p:nvSpPr>
        <p:spPr>
          <a:xfrm>
            <a:off x="5543403" y="3821977"/>
            <a:ext cx="1101870" cy="680445"/>
          </a:xfrm>
          <a:prstGeom prst="roundRect">
            <a:avLst>
              <a:gd name="adj" fmla="val 29465"/>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bg1"/>
                </a:solidFill>
              </a:rPr>
              <a:t>A3</a:t>
            </a:r>
          </a:p>
        </p:txBody>
      </p:sp>
      <p:sp>
        <p:nvSpPr>
          <p:cNvPr id="43" name="Retângulo: Cantos Arredondados 42">
            <a:extLst>
              <a:ext uri="{FF2B5EF4-FFF2-40B4-BE49-F238E27FC236}">
                <a16:creationId xmlns:a16="http://schemas.microsoft.com/office/drawing/2014/main" id="{F6F6C9AF-F26C-40EC-AE55-2F04957C9D54}"/>
              </a:ext>
            </a:extLst>
          </p:cNvPr>
          <p:cNvSpPr/>
          <p:nvPr/>
        </p:nvSpPr>
        <p:spPr>
          <a:xfrm>
            <a:off x="5543403" y="4752171"/>
            <a:ext cx="1101870" cy="680445"/>
          </a:xfrm>
          <a:prstGeom prst="roundRect">
            <a:avLst>
              <a:gd name="adj" fmla="val 29465"/>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bg1"/>
                </a:solidFill>
              </a:rPr>
              <a:t>A2</a:t>
            </a:r>
          </a:p>
        </p:txBody>
      </p:sp>
    </p:spTree>
    <p:extLst>
      <p:ext uri="{BB962C8B-B14F-4D97-AF65-F5344CB8AC3E}">
        <p14:creationId xmlns:p14="http://schemas.microsoft.com/office/powerpoint/2010/main" val="3175730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6" name="Freeform 61"/>
          <p:cNvSpPr>
            <a:spLocks/>
          </p:cNvSpPr>
          <p:nvPr/>
        </p:nvSpPr>
        <p:spPr bwMode="auto">
          <a:xfrm>
            <a:off x="2578393" y="2316662"/>
            <a:ext cx="3415302" cy="901640"/>
          </a:xfrm>
          <a:custGeom>
            <a:avLst/>
            <a:gdLst>
              <a:gd name="T0" fmla="*/ 1526 w 2799"/>
              <a:gd name="T1" fmla="*/ 168 h 739"/>
              <a:gd name="T2" fmla="*/ 0 w 2799"/>
              <a:gd name="T3" fmla="*/ 689 h 739"/>
              <a:gd name="T4" fmla="*/ 1 w 2799"/>
              <a:gd name="T5" fmla="*/ 739 h 739"/>
              <a:gd name="T6" fmla="*/ 1014 w 2799"/>
              <a:gd name="T7" fmla="*/ 655 h 739"/>
              <a:gd name="T8" fmla="*/ 2210 w 2799"/>
              <a:gd name="T9" fmla="*/ 492 h 739"/>
              <a:gd name="T10" fmla="*/ 2799 w 2799"/>
              <a:gd name="T11" fmla="*/ 247 h 739"/>
              <a:gd name="T12" fmla="*/ 2170 w 2799"/>
              <a:gd name="T13" fmla="*/ 0 h 739"/>
              <a:gd name="T14" fmla="*/ 1526 w 2799"/>
              <a:gd name="T15" fmla="*/ 168 h 7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9" h="739">
                <a:moveTo>
                  <a:pt x="1526" y="168"/>
                </a:moveTo>
                <a:cubicBezTo>
                  <a:pt x="0" y="689"/>
                  <a:pt x="0" y="689"/>
                  <a:pt x="0" y="689"/>
                </a:cubicBezTo>
                <a:cubicBezTo>
                  <a:pt x="1" y="739"/>
                  <a:pt x="1" y="739"/>
                  <a:pt x="1" y="739"/>
                </a:cubicBezTo>
                <a:cubicBezTo>
                  <a:pt x="19" y="739"/>
                  <a:pt x="485" y="711"/>
                  <a:pt x="1014" y="655"/>
                </a:cubicBezTo>
                <a:cubicBezTo>
                  <a:pt x="1467" y="608"/>
                  <a:pt x="2079" y="519"/>
                  <a:pt x="2210" y="492"/>
                </a:cubicBezTo>
                <a:cubicBezTo>
                  <a:pt x="2591" y="412"/>
                  <a:pt x="2799" y="247"/>
                  <a:pt x="2799" y="247"/>
                </a:cubicBezTo>
                <a:cubicBezTo>
                  <a:pt x="2170" y="0"/>
                  <a:pt x="2170" y="0"/>
                  <a:pt x="2170" y="0"/>
                </a:cubicBezTo>
                <a:lnTo>
                  <a:pt x="1526" y="168"/>
                </a:lnTo>
                <a:close/>
              </a:path>
            </a:pathLst>
          </a:custGeom>
          <a:solidFill>
            <a:schemeClr val="bg2">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57" name="Rectangle 62"/>
          <p:cNvSpPr>
            <a:spLocks noChangeArrowheads="1"/>
          </p:cNvSpPr>
          <p:nvPr/>
        </p:nvSpPr>
        <p:spPr bwMode="auto">
          <a:xfrm>
            <a:off x="4710843" y="1335657"/>
            <a:ext cx="1282852" cy="1282852"/>
          </a:xfrm>
          <a:prstGeom prst="rect">
            <a:avLst/>
          </a:prstGeom>
          <a:solidFill>
            <a:srgbClr val="09214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58" name="Freeform 63"/>
          <p:cNvSpPr>
            <a:spLocks/>
          </p:cNvSpPr>
          <p:nvPr/>
        </p:nvSpPr>
        <p:spPr bwMode="auto">
          <a:xfrm>
            <a:off x="2578393" y="1336958"/>
            <a:ext cx="2133750" cy="1846215"/>
          </a:xfrm>
          <a:custGeom>
            <a:avLst/>
            <a:gdLst>
              <a:gd name="T0" fmla="*/ 0 w 1749"/>
              <a:gd name="T1" fmla="*/ 1100 h 1513"/>
              <a:gd name="T2" fmla="*/ 0 w 1749"/>
              <a:gd name="T3" fmla="*/ 1492 h 1513"/>
              <a:gd name="T4" fmla="*/ 1749 w 1749"/>
              <a:gd name="T5" fmla="*/ 1050 h 1513"/>
              <a:gd name="T6" fmla="*/ 1749 w 1749"/>
              <a:gd name="T7" fmla="*/ 0 h 1513"/>
              <a:gd name="T8" fmla="*/ 0 w 1749"/>
              <a:gd name="T9" fmla="*/ 1100 h 1513"/>
            </a:gdLst>
            <a:ahLst/>
            <a:cxnLst>
              <a:cxn ang="0">
                <a:pos x="T0" y="T1"/>
              </a:cxn>
              <a:cxn ang="0">
                <a:pos x="T2" y="T3"/>
              </a:cxn>
              <a:cxn ang="0">
                <a:pos x="T4" y="T5"/>
              </a:cxn>
              <a:cxn ang="0">
                <a:pos x="T6" y="T7"/>
              </a:cxn>
              <a:cxn ang="0">
                <a:pos x="T8" y="T9"/>
              </a:cxn>
            </a:cxnLst>
            <a:rect l="0" t="0" r="r" b="b"/>
            <a:pathLst>
              <a:path w="1749" h="1513">
                <a:moveTo>
                  <a:pt x="0" y="1100"/>
                </a:moveTo>
                <a:cubicBezTo>
                  <a:pt x="0" y="1492"/>
                  <a:pt x="0" y="1492"/>
                  <a:pt x="0" y="1492"/>
                </a:cubicBezTo>
                <a:cubicBezTo>
                  <a:pt x="0" y="1492"/>
                  <a:pt x="1140" y="1513"/>
                  <a:pt x="1749" y="1050"/>
                </a:cubicBezTo>
                <a:cubicBezTo>
                  <a:pt x="1749" y="0"/>
                  <a:pt x="1749" y="0"/>
                  <a:pt x="1749" y="0"/>
                </a:cubicBezTo>
                <a:cubicBezTo>
                  <a:pt x="1473" y="1034"/>
                  <a:pt x="0" y="1100"/>
                  <a:pt x="0" y="1100"/>
                </a:cubicBezTo>
              </a:path>
            </a:pathLst>
          </a:custGeom>
          <a:solidFill>
            <a:srgbClr val="0070C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59" name="Freeform 64"/>
          <p:cNvSpPr>
            <a:spLocks/>
          </p:cNvSpPr>
          <p:nvPr/>
        </p:nvSpPr>
        <p:spPr bwMode="auto">
          <a:xfrm>
            <a:off x="2578393" y="3867534"/>
            <a:ext cx="3415302" cy="901640"/>
          </a:xfrm>
          <a:custGeom>
            <a:avLst/>
            <a:gdLst>
              <a:gd name="T0" fmla="*/ 0 w 2799"/>
              <a:gd name="T1" fmla="*/ 50 h 739"/>
              <a:gd name="T2" fmla="*/ 1526 w 2799"/>
              <a:gd name="T3" fmla="*/ 572 h 739"/>
              <a:gd name="T4" fmla="*/ 2170 w 2799"/>
              <a:gd name="T5" fmla="*/ 739 h 739"/>
              <a:gd name="T6" fmla="*/ 2799 w 2799"/>
              <a:gd name="T7" fmla="*/ 493 h 739"/>
              <a:gd name="T8" fmla="*/ 2210 w 2799"/>
              <a:gd name="T9" fmla="*/ 248 h 739"/>
              <a:gd name="T10" fmla="*/ 1014 w 2799"/>
              <a:gd name="T11" fmla="*/ 84 h 739"/>
              <a:gd name="T12" fmla="*/ 1 w 2799"/>
              <a:gd name="T13" fmla="*/ 0 h 739"/>
              <a:gd name="T14" fmla="*/ 0 w 2799"/>
              <a:gd name="T15" fmla="*/ 50 h 7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9" h="739">
                <a:moveTo>
                  <a:pt x="0" y="50"/>
                </a:moveTo>
                <a:cubicBezTo>
                  <a:pt x="1526" y="572"/>
                  <a:pt x="1526" y="572"/>
                  <a:pt x="1526" y="572"/>
                </a:cubicBezTo>
                <a:cubicBezTo>
                  <a:pt x="2170" y="739"/>
                  <a:pt x="2170" y="739"/>
                  <a:pt x="2170" y="739"/>
                </a:cubicBezTo>
                <a:cubicBezTo>
                  <a:pt x="2799" y="493"/>
                  <a:pt x="2799" y="493"/>
                  <a:pt x="2799" y="493"/>
                </a:cubicBezTo>
                <a:cubicBezTo>
                  <a:pt x="2799" y="493"/>
                  <a:pt x="2591" y="327"/>
                  <a:pt x="2210" y="248"/>
                </a:cubicBezTo>
                <a:cubicBezTo>
                  <a:pt x="2079" y="220"/>
                  <a:pt x="1467" y="132"/>
                  <a:pt x="1014" y="84"/>
                </a:cubicBezTo>
                <a:cubicBezTo>
                  <a:pt x="485" y="28"/>
                  <a:pt x="19" y="0"/>
                  <a:pt x="1" y="0"/>
                </a:cubicBezTo>
                <a:lnTo>
                  <a:pt x="0" y="50"/>
                </a:lnTo>
                <a:close/>
              </a:path>
            </a:pathLst>
          </a:custGeom>
          <a:solidFill>
            <a:srgbClr val="76717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60" name="Rectangle 65"/>
          <p:cNvSpPr>
            <a:spLocks noChangeArrowheads="1"/>
          </p:cNvSpPr>
          <p:nvPr/>
        </p:nvSpPr>
        <p:spPr bwMode="auto">
          <a:xfrm>
            <a:off x="4710843" y="4468627"/>
            <a:ext cx="1282852" cy="1281552"/>
          </a:xfrm>
          <a:prstGeom prst="rect">
            <a:avLst/>
          </a:prstGeom>
          <a:solidFill>
            <a:srgbClr val="09214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61" name="Freeform 66"/>
          <p:cNvSpPr>
            <a:spLocks/>
          </p:cNvSpPr>
          <p:nvPr/>
        </p:nvSpPr>
        <p:spPr bwMode="auto">
          <a:xfrm>
            <a:off x="2578393" y="3927383"/>
            <a:ext cx="2133750" cy="1822796"/>
          </a:xfrm>
          <a:custGeom>
            <a:avLst/>
            <a:gdLst>
              <a:gd name="T0" fmla="*/ 0 w 1749"/>
              <a:gd name="T1" fmla="*/ 0 h 1493"/>
              <a:gd name="T2" fmla="*/ 0 w 1749"/>
              <a:gd name="T3" fmla="*/ 393 h 1493"/>
              <a:gd name="T4" fmla="*/ 1749 w 1749"/>
              <a:gd name="T5" fmla="*/ 1493 h 1493"/>
              <a:gd name="T6" fmla="*/ 1749 w 1749"/>
              <a:gd name="T7" fmla="*/ 443 h 1493"/>
              <a:gd name="T8" fmla="*/ 22 w 1749"/>
              <a:gd name="T9" fmla="*/ 0 h 1493"/>
              <a:gd name="T10" fmla="*/ 0 w 1749"/>
              <a:gd name="T11" fmla="*/ 0 h 1493"/>
            </a:gdLst>
            <a:ahLst/>
            <a:cxnLst>
              <a:cxn ang="0">
                <a:pos x="T0" y="T1"/>
              </a:cxn>
              <a:cxn ang="0">
                <a:pos x="T2" y="T3"/>
              </a:cxn>
              <a:cxn ang="0">
                <a:pos x="T4" y="T5"/>
              </a:cxn>
              <a:cxn ang="0">
                <a:pos x="T6" y="T7"/>
              </a:cxn>
              <a:cxn ang="0">
                <a:pos x="T8" y="T9"/>
              </a:cxn>
              <a:cxn ang="0">
                <a:pos x="T10" y="T11"/>
              </a:cxn>
            </a:cxnLst>
            <a:rect l="0" t="0" r="r" b="b"/>
            <a:pathLst>
              <a:path w="1749" h="1493">
                <a:moveTo>
                  <a:pt x="0" y="0"/>
                </a:moveTo>
                <a:cubicBezTo>
                  <a:pt x="0" y="393"/>
                  <a:pt x="0" y="393"/>
                  <a:pt x="0" y="393"/>
                </a:cubicBezTo>
                <a:cubicBezTo>
                  <a:pt x="0" y="393"/>
                  <a:pt x="1473" y="458"/>
                  <a:pt x="1749" y="1493"/>
                </a:cubicBezTo>
                <a:cubicBezTo>
                  <a:pt x="1749" y="443"/>
                  <a:pt x="1749" y="443"/>
                  <a:pt x="1749" y="443"/>
                </a:cubicBezTo>
                <a:cubicBezTo>
                  <a:pt x="1191" y="17"/>
                  <a:pt x="184" y="0"/>
                  <a:pt x="22" y="0"/>
                </a:cubicBezTo>
                <a:cubicBezTo>
                  <a:pt x="8" y="0"/>
                  <a:pt x="0" y="0"/>
                  <a:pt x="0" y="0"/>
                </a:cubicBezTo>
              </a:path>
            </a:pathLst>
          </a:custGeom>
          <a:solidFill>
            <a:srgbClr val="0070C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62" name="Freeform 67"/>
          <p:cNvSpPr>
            <a:spLocks/>
          </p:cNvSpPr>
          <p:nvPr/>
        </p:nvSpPr>
        <p:spPr bwMode="auto">
          <a:xfrm>
            <a:off x="2580996" y="2902142"/>
            <a:ext cx="2132450" cy="1282852"/>
          </a:xfrm>
          <a:custGeom>
            <a:avLst/>
            <a:gdLst>
              <a:gd name="T0" fmla="*/ 1216 w 1748"/>
              <a:gd name="T1" fmla="*/ 171 h 1052"/>
              <a:gd name="T2" fmla="*/ 0 w 1748"/>
              <a:gd name="T3" fmla="*/ 314 h 1052"/>
              <a:gd name="T4" fmla="*/ 0 w 1748"/>
              <a:gd name="T5" fmla="*/ 698 h 1052"/>
              <a:gd name="T6" fmla="*/ 1217 w 1748"/>
              <a:gd name="T7" fmla="*/ 874 h 1052"/>
              <a:gd name="T8" fmla="*/ 1748 w 1748"/>
              <a:gd name="T9" fmla="*/ 1052 h 1052"/>
              <a:gd name="T10" fmla="*/ 1748 w 1748"/>
              <a:gd name="T11" fmla="*/ 0 h 1052"/>
              <a:gd name="T12" fmla="*/ 1216 w 1748"/>
              <a:gd name="T13" fmla="*/ 171 h 1052"/>
            </a:gdLst>
            <a:ahLst/>
            <a:cxnLst>
              <a:cxn ang="0">
                <a:pos x="T0" y="T1"/>
              </a:cxn>
              <a:cxn ang="0">
                <a:pos x="T2" y="T3"/>
              </a:cxn>
              <a:cxn ang="0">
                <a:pos x="T4" y="T5"/>
              </a:cxn>
              <a:cxn ang="0">
                <a:pos x="T6" y="T7"/>
              </a:cxn>
              <a:cxn ang="0">
                <a:pos x="T8" y="T9"/>
              </a:cxn>
              <a:cxn ang="0">
                <a:pos x="T10" y="T11"/>
              </a:cxn>
              <a:cxn ang="0">
                <a:pos x="T12" y="T13"/>
              </a:cxn>
            </a:cxnLst>
            <a:rect l="0" t="0" r="r" b="b"/>
            <a:pathLst>
              <a:path w="1748" h="1052">
                <a:moveTo>
                  <a:pt x="1216" y="171"/>
                </a:moveTo>
                <a:cubicBezTo>
                  <a:pt x="921" y="230"/>
                  <a:pt x="322" y="308"/>
                  <a:pt x="0" y="314"/>
                </a:cubicBezTo>
                <a:cubicBezTo>
                  <a:pt x="0" y="698"/>
                  <a:pt x="0" y="698"/>
                  <a:pt x="0" y="698"/>
                </a:cubicBezTo>
                <a:cubicBezTo>
                  <a:pt x="323" y="711"/>
                  <a:pt x="938" y="819"/>
                  <a:pt x="1217" y="874"/>
                </a:cubicBezTo>
                <a:cubicBezTo>
                  <a:pt x="1517" y="933"/>
                  <a:pt x="1570" y="981"/>
                  <a:pt x="1748" y="1052"/>
                </a:cubicBezTo>
                <a:cubicBezTo>
                  <a:pt x="1748" y="0"/>
                  <a:pt x="1748" y="0"/>
                  <a:pt x="1748" y="0"/>
                </a:cubicBezTo>
                <a:cubicBezTo>
                  <a:pt x="1570" y="76"/>
                  <a:pt x="1507" y="113"/>
                  <a:pt x="1216" y="171"/>
                </a:cubicBezTo>
              </a:path>
            </a:pathLst>
          </a:custGeom>
          <a:solidFill>
            <a:srgbClr val="0070C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63" name="Rectangle 68"/>
          <p:cNvSpPr>
            <a:spLocks noChangeArrowheads="1"/>
          </p:cNvSpPr>
          <p:nvPr/>
        </p:nvSpPr>
        <p:spPr bwMode="auto">
          <a:xfrm>
            <a:off x="4705638" y="2902142"/>
            <a:ext cx="1281552" cy="1281552"/>
          </a:xfrm>
          <a:prstGeom prst="rect">
            <a:avLst/>
          </a:prstGeom>
          <a:solidFill>
            <a:srgbClr val="09214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67" name="Oval 1066"/>
          <p:cNvSpPr/>
          <p:nvPr/>
        </p:nvSpPr>
        <p:spPr>
          <a:xfrm>
            <a:off x="2956353" y="2025613"/>
            <a:ext cx="467733" cy="3058810"/>
          </a:xfrm>
          <a:prstGeom prst="ellipse">
            <a:avLst/>
          </a:prstGeom>
          <a:solidFill>
            <a:schemeClr val="tx1">
              <a:alpha val="6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1047" name="Freeform 53"/>
          <p:cNvSpPr>
            <a:spLocks/>
          </p:cNvSpPr>
          <p:nvPr/>
        </p:nvSpPr>
        <p:spPr bwMode="auto">
          <a:xfrm>
            <a:off x="6197005" y="2316662"/>
            <a:ext cx="3415303" cy="901640"/>
          </a:xfrm>
          <a:custGeom>
            <a:avLst/>
            <a:gdLst>
              <a:gd name="T0" fmla="*/ 0 w 2799"/>
              <a:gd name="T1" fmla="*/ 247 h 739"/>
              <a:gd name="T2" fmla="*/ 589 w 2799"/>
              <a:gd name="T3" fmla="*/ 492 h 739"/>
              <a:gd name="T4" fmla="*/ 1784 w 2799"/>
              <a:gd name="T5" fmla="*/ 655 h 739"/>
              <a:gd name="T6" fmla="*/ 2797 w 2799"/>
              <a:gd name="T7" fmla="*/ 739 h 739"/>
              <a:gd name="T8" fmla="*/ 2799 w 2799"/>
              <a:gd name="T9" fmla="*/ 689 h 739"/>
              <a:gd name="T10" fmla="*/ 1273 w 2799"/>
              <a:gd name="T11" fmla="*/ 168 h 739"/>
              <a:gd name="T12" fmla="*/ 629 w 2799"/>
              <a:gd name="T13" fmla="*/ 0 h 739"/>
              <a:gd name="T14" fmla="*/ 0 w 2799"/>
              <a:gd name="T15" fmla="*/ 247 h 7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9" h="739">
                <a:moveTo>
                  <a:pt x="0" y="247"/>
                </a:moveTo>
                <a:cubicBezTo>
                  <a:pt x="0" y="247"/>
                  <a:pt x="208" y="412"/>
                  <a:pt x="589" y="492"/>
                </a:cubicBezTo>
                <a:cubicBezTo>
                  <a:pt x="720" y="519"/>
                  <a:pt x="1332" y="608"/>
                  <a:pt x="1784" y="655"/>
                </a:cubicBezTo>
                <a:cubicBezTo>
                  <a:pt x="2314" y="711"/>
                  <a:pt x="2780" y="739"/>
                  <a:pt x="2797" y="739"/>
                </a:cubicBezTo>
                <a:cubicBezTo>
                  <a:pt x="2799" y="689"/>
                  <a:pt x="2799" y="689"/>
                  <a:pt x="2799" y="689"/>
                </a:cubicBezTo>
                <a:cubicBezTo>
                  <a:pt x="1273" y="168"/>
                  <a:pt x="1273" y="168"/>
                  <a:pt x="1273" y="168"/>
                </a:cubicBezTo>
                <a:cubicBezTo>
                  <a:pt x="629" y="0"/>
                  <a:pt x="629" y="0"/>
                  <a:pt x="629" y="0"/>
                </a:cubicBezTo>
                <a:lnTo>
                  <a:pt x="0" y="247"/>
                </a:lnTo>
                <a:close/>
              </a:path>
            </a:pathLst>
          </a:custGeom>
          <a:solidFill>
            <a:schemeClr val="accent3">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48" name="Rectangle 54"/>
          <p:cNvSpPr>
            <a:spLocks noChangeArrowheads="1"/>
          </p:cNvSpPr>
          <p:nvPr/>
        </p:nvSpPr>
        <p:spPr bwMode="auto">
          <a:xfrm>
            <a:off x="6197005" y="1335657"/>
            <a:ext cx="1281552" cy="1282852"/>
          </a:xfrm>
          <a:prstGeom prst="rect">
            <a:avLst/>
          </a:prstGeom>
          <a:solidFill>
            <a:srgbClr val="09214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49" name="Freeform 55"/>
          <p:cNvSpPr>
            <a:spLocks/>
          </p:cNvSpPr>
          <p:nvPr/>
        </p:nvSpPr>
        <p:spPr bwMode="auto">
          <a:xfrm>
            <a:off x="7478557" y="1336958"/>
            <a:ext cx="2133751" cy="1846215"/>
          </a:xfrm>
          <a:custGeom>
            <a:avLst/>
            <a:gdLst>
              <a:gd name="T0" fmla="*/ 0 w 1749"/>
              <a:gd name="T1" fmla="*/ 1050 h 1513"/>
              <a:gd name="T2" fmla="*/ 1749 w 1749"/>
              <a:gd name="T3" fmla="*/ 1492 h 1513"/>
              <a:gd name="T4" fmla="*/ 1749 w 1749"/>
              <a:gd name="T5" fmla="*/ 1100 h 1513"/>
              <a:gd name="T6" fmla="*/ 0 w 1749"/>
              <a:gd name="T7" fmla="*/ 0 h 1513"/>
              <a:gd name="T8" fmla="*/ 0 w 1749"/>
              <a:gd name="T9" fmla="*/ 1050 h 1513"/>
            </a:gdLst>
            <a:ahLst/>
            <a:cxnLst>
              <a:cxn ang="0">
                <a:pos x="T0" y="T1"/>
              </a:cxn>
              <a:cxn ang="0">
                <a:pos x="T2" y="T3"/>
              </a:cxn>
              <a:cxn ang="0">
                <a:pos x="T4" y="T5"/>
              </a:cxn>
              <a:cxn ang="0">
                <a:pos x="T6" y="T7"/>
              </a:cxn>
              <a:cxn ang="0">
                <a:pos x="T8" y="T9"/>
              </a:cxn>
            </a:cxnLst>
            <a:rect l="0" t="0" r="r" b="b"/>
            <a:pathLst>
              <a:path w="1749" h="1513">
                <a:moveTo>
                  <a:pt x="0" y="1050"/>
                </a:moveTo>
                <a:cubicBezTo>
                  <a:pt x="608" y="1513"/>
                  <a:pt x="1749" y="1492"/>
                  <a:pt x="1749" y="1492"/>
                </a:cubicBezTo>
                <a:cubicBezTo>
                  <a:pt x="1749" y="1100"/>
                  <a:pt x="1749" y="1100"/>
                  <a:pt x="1749" y="1100"/>
                </a:cubicBezTo>
                <a:cubicBezTo>
                  <a:pt x="1749" y="1100"/>
                  <a:pt x="275" y="1034"/>
                  <a:pt x="0" y="0"/>
                </a:cubicBezTo>
                <a:lnTo>
                  <a:pt x="0" y="1050"/>
                </a:lnTo>
                <a:close/>
              </a:path>
            </a:pathLst>
          </a:custGeom>
          <a:solidFill>
            <a:srgbClr val="0070C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50" name="Freeform 56"/>
          <p:cNvSpPr>
            <a:spLocks/>
          </p:cNvSpPr>
          <p:nvPr/>
        </p:nvSpPr>
        <p:spPr bwMode="auto">
          <a:xfrm>
            <a:off x="6197005" y="3867534"/>
            <a:ext cx="3415303" cy="901640"/>
          </a:xfrm>
          <a:custGeom>
            <a:avLst/>
            <a:gdLst>
              <a:gd name="T0" fmla="*/ 1784 w 2799"/>
              <a:gd name="T1" fmla="*/ 84 h 739"/>
              <a:gd name="T2" fmla="*/ 589 w 2799"/>
              <a:gd name="T3" fmla="*/ 248 h 739"/>
              <a:gd name="T4" fmla="*/ 0 w 2799"/>
              <a:gd name="T5" fmla="*/ 493 h 739"/>
              <a:gd name="T6" fmla="*/ 629 w 2799"/>
              <a:gd name="T7" fmla="*/ 739 h 739"/>
              <a:gd name="T8" fmla="*/ 1273 w 2799"/>
              <a:gd name="T9" fmla="*/ 572 h 739"/>
              <a:gd name="T10" fmla="*/ 2799 w 2799"/>
              <a:gd name="T11" fmla="*/ 50 h 739"/>
              <a:gd name="T12" fmla="*/ 2797 w 2799"/>
              <a:gd name="T13" fmla="*/ 0 h 739"/>
              <a:gd name="T14" fmla="*/ 1784 w 2799"/>
              <a:gd name="T15" fmla="*/ 84 h 7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9" h="739">
                <a:moveTo>
                  <a:pt x="1784" y="84"/>
                </a:moveTo>
                <a:cubicBezTo>
                  <a:pt x="1332" y="132"/>
                  <a:pt x="720" y="220"/>
                  <a:pt x="589" y="248"/>
                </a:cubicBezTo>
                <a:cubicBezTo>
                  <a:pt x="208" y="327"/>
                  <a:pt x="0" y="493"/>
                  <a:pt x="0" y="493"/>
                </a:cubicBezTo>
                <a:cubicBezTo>
                  <a:pt x="629" y="739"/>
                  <a:pt x="629" y="739"/>
                  <a:pt x="629" y="739"/>
                </a:cubicBezTo>
                <a:cubicBezTo>
                  <a:pt x="1273" y="572"/>
                  <a:pt x="1273" y="572"/>
                  <a:pt x="1273" y="572"/>
                </a:cubicBezTo>
                <a:cubicBezTo>
                  <a:pt x="2799" y="50"/>
                  <a:pt x="2799" y="50"/>
                  <a:pt x="2799" y="50"/>
                </a:cubicBezTo>
                <a:cubicBezTo>
                  <a:pt x="2797" y="0"/>
                  <a:pt x="2797" y="0"/>
                  <a:pt x="2797" y="0"/>
                </a:cubicBezTo>
                <a:cubicBezTo>
                  <a:pt x="2780" y="0"/>
                  <a:pt x="2314" y="28"/>
                  <a:pt x="1784" y="84"/>
                </a:cubicBezTo>
              </a:path>
            </a:pathLst>
          </a:custGeom>
          <a:solidFill>
            <a:srgbClr val="76717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51" name="Rectangle 57"/>
          <p:cNvSpPr>
            <a:spLocks noChangeArrowheads="1"/>
          </p:cNvSpPr>
          <p:nvPr/>
        </p:nvSpPr>
        <p:spPr bwMode="auto">
          <a:xfrm>
            <a:off x="6197005" y="4468627"/>
            <a:ext cx="1281552" cy="1281552"/>
          </a:xfrm>
          <a:prstGeom prst="rect">
            <a:avLst/>
          </a:prstGeom>
          <a:solidFill>
            <a:srgbClr val="09214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53" name="Freeform 58"/>
          <p:cNvSpPr>
            <a:spLocks/>
          </p:cNvSpPr>
          <p:nvPr/>
        </p:nvSpPr>
        <p:spPr bwMode="auto">
          <a:xfrm>
            <a:off x="7478557" y="3927383"/>
            <a:ext cx="2133751" cy="1822796"/>
          </a:xfrm>
          <a:custGeom>
            <a:avLst/>
            <a:gdLst>
              <a:gd name="T0" fmla="*/ 0 w 1749"/>
              <a:gd name="T1" fmla="*/ 443 h 1493"/>
              <a:gd name="T2" fmla="*/ 0 w 1749"/>
              <a:gd name="T3" fmla="*/ 1493 h 1493"/>
              <a:gd name="T4" fmla="*/ 1749 w 1749"/>
              <a:gd name="T5" fmla="*/ 393 h 1493"/>
              <a:gd name="T6" fmla="*/ 1749 w 1749"/>
              <a:gd name="T7" fmla="*/ 0 h 1493"/>
              <a:gd name="T8" fmla="*/ 1727 w 1749"/>
              <a:gd name="T9" fmla="*/ 0 h 1493"/>
              <a:gd name="T10" fmla="*/ 0 w 1749"/>
              <a:gd name="T11" fmla="*/ 443 h 1493"/>
            </a:gdLst>
            <a:ahLst/>
            <a:cxnLst>
              <a:cxn ang="0">
                <a:pos x="T0" y="T1"/>
              </a:cxn>
              <a:cxn ang="0">
                <a:pos x="T2" y="T3"/>
              </a:cxn>
              <a:cxn ang="0">
                <a:pos x="T4" y="T5"/>
              </a:cxn>
              <a:cxn ang="0">
                <a:pos x="T6" y="T7"/>
              </a:cxn>
              <a:cxn ang="0">
                <a:pos x="T8" y="T9"/>
              </a:cxn>
              <a:cxn ang="0">
                <a:pos x="T10" y="T11"/>
              </a:cxn>
            </a:cxnLst>
            <a:rect l="0" t="0" r="r" b="b"/>
            <a:pathLst>
              <a:path w="1749" h="1493">
                <a:moveTo>
                  <a:pt x="0" y="443"/>
                </a:moveTo>
                <a:cubicBezTo>
                  <a:pt x="0" y="1493"/>
                  <a:pt x="0" y="1493"/>
                  <a:pt x="0" y="1493"/>
                </a:cubicBezTo>
                <a:cubicBezTo>
                  <a:pt x="275" y="458"/>
                  <a:pt x="1749" y="393"/>
                  <a:pt x="1749" y="393"/>
                </a:cubicBezTo>
                <a:cubicBezTo>
                  <a:pt x="1749" y="0"/>
                  <a:pt x="1749" y="0"/>
                  <a:pt x="1749" y="0"/>
                </a:cubicBezTo>
                <a:cubicBezTo>
                  <a:pt x="1749" y="0"/>
                  <a:pt x="1741" y="0"/>
                  <a:pt x="1727" y="0"/>
                </a:cubicBezTo>
                <a:cubicBezTo>
                  <a:pt x="1565" y="0"/>
                  <a:pt x="558" y="17"/>
                  <a:pt x="0" y="443"/>
                </a:cubicBezTo>
              </a:path>
            </a:pathLst>
          </a:custGeom>
          <a:solidFill>
            <a:srgbClr val="0070C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54" name="Rectangle 59"/>
          <p:cNvSpPr>
            <a:spLocks noChangeArrowheads="1"/>
          </p:cNvSpPr>
          <p:nvPr/>
        </p:nvSpPr>
        <p:spPr bwMode="auto">
          <a:xfrm>
            <a:off x="6199607" y="2902142"/>
            <a:ext cx="1282853" cy="1281552"/>
          </a:xfrm>
          <a:prstGeom prst="rect">
            <a:avLst/>
          </a:prstGeom>
          <a:solidFill>
            <a:srgbClr val="09214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1055" name="Freeform 60"/>
          <p:cNvSpPr>
            <a:spLocks/>
          </p:cNvSpPr>
          <p:nvPr/>
        </p:nvSpPr>
        <p:spPr bwMode="auto">
          <a:xfrm>
            <a:off x="7477255" y="2902142"/>
            <a:ext cx="2131149" cy="1282852"/>
          </a:xfrm>
          <a:custGeom>
            <a:avLst/>
            <a:gdLst>
              <a:gd name="T0" fmla="*/ 0 w 1747"/>
              <a:gd name="T1" fmla="*/ 1052 h 1052"/>
              <a:gd name="T2" fmla="*/ 530 w 1747"/>
              <a:gd name="T3" fmla="*/ 874 h 1052"/>
              <a:gd name="T4" fmla="*/ 1747 w 1747"/>
              <a:gd name="T5" fmla="*/ 698 h 1052"/>
              <a:gd name="T6" fmla="*/ 1747 w 1747"/>
              <a:gd name="T7" fmla="*/ 314 h 1052"/>
              <a:gd name="T8" fmla="*/ 531 w 1747"/>
              <a:gd name="T9" fmla="*/ 171 h 1052"/>
              <a:gd name="T10" fmla="*/ 0 w 1747"/>
              <a:gd name="T11" fmla="*/ 0 h 1052"/>
              <a:gd name="T12" fmla="*/ 0 w 1747"/>
              <a:gd name="T13" fmla="*/ 1052 h 1052"/>
            </a:gdLst>
            <a:ahLst/>
            <a:cxnLst>
              <a:cxn ang="0">
                <a:pos x="T0" y="T1"/>
              </a:cxn>
              <a:cxn ang="0">
                <a:pos x="T2" y="T3"/>
              </a:cxn>
              <a:cxn ang="0">
                <a:pos x="T4" y="T5"/>
              </a:cxn>
              <a:cxn ang="0">
                <a:pos x="T6" y="T7"/>
              </a:cxn>
              <a:cxn ang="0">
                <a:pos x="T8" y="T9"/>
              </a:cxn>
              <a:cxn ang="0">
                <a:pos x="T10" y="T11"/>
              </a:cxn>
              <a:cxn ang="0">
                <a:pos x="T12" y="T13"/>
              </a:cxn>
            </a:cxnLst>
            <a:rect l="0" t="0" r="r" b="b"/>
            <a:pathLst>
              <a:path w="1747" h="1052">
                <a:moveTo>
                  <a:pt x="0" y="1052"/>
                </a:moveTo>
                <a:cubicBezTo>
                  <a:pt x="177" y="981"/>
                  <a:pt x="231" y="933"/>
                  <a:pt x="530" y="874"/>
                </a:cubicBezTo>
                <a:cubicBezTo>
                  <a:pt x="810" y="819"/>
                  <a:pt x="1424" y="711"/>
                  <a:pt x="1747" y="698"/>
                </a:cubicBezTo>
                <a:cubicBezTo>
                  <a:pt x="1747" y="314"/>
                  <a:pt x="1747" y="314"/>
                  <a:pt x="1747" y="314"/>
                </a:cubicBezTo>
                <a:cubicBezTo>
                  <a:pt x="1426" y="308"/>
                  <a:pt x="827" y="230"/>
                  <a:pt x="531" y="171"/>
                </a:cubicBezTo>
                <a:cubicBezTo>
                  <a:pt x="241" y="113"/>
                  <a:pt x="178" y="76"/>
                  <a:pt x="0" y="0"/>
                </a:cubicBezTo>
                <a:lnTo>
                  <a:pt x="0" y="1052"/>
                </a:lnTo>
                <a:close/>
              </a:path>
            </a:pathLst>
          </a:custGeom>
          <a:solidFill>
            <a:srgbClr val="0070C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78" name="Oval 77"/>
          <p:cNvSpPr/>
          <p:nvPr/>
        </p:nvSpPr>
        <p:spPr>
          <a:xfrm>
            <a:off x="8771818" y="2025613"/>
            <a:ext cx="467734" cy="3058810"/>
          </a:xfrm>
          <a:prstGeom prst="ellipse">
            <a:avLst/>
          </a:prstGeom>
          <a:solidFill>
            <a:schemeClr val="tx1">
              <a:alpha val="6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useBgFill="1">
        <p:nvSpPr>
          <p:cNvPr id="76" name="Rectangle 75"/>
          <p:cNvSpPr/>
          <p:nvPr/>
        </p:nvSpPr>
        <p:spPr>
          <a:xfrm>
            <a:off x="2579694" y="1"/>
            <a:ext cx="6856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useBgFill="1">
        <p:nvSpPr>
          <p:cNvPr id="1066" name="Rectangle 1065"/>
          <p:cNvSpPr/>
          <p:nvPr/>
        </p:nvSpPr>
        <p:spPr>
          <a:xfrm>
            <a:off x="8927946" y="1"/>
            <a:ext cx="68566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164" name="TextBox 163"/>
          <p:cNvSpPr txBox="1"/>
          <p:nvPr/>
        </p:nvSpPr>
        <p:spPr>
          <a:xfrm>
            <a:off x="190082" y="1969667"/>
            <a:ext cx="2849893" cy="553998"/>
          </a:xfrm>
          <a:prstGeom prst="rect">
            <a:avLst/>
          </a:prstGeom>
          <a:noFill/>
        </p:spPr>
        <p:txBody>
          <a:bodyPr wrap="square" rtlCol="0">
            <a:spAutoFit/>
          </a:bodyPr>
          <a:lstStyle/>
          <a:p>
            <a:pPr algn="r"/>
            <a:r>
              <a:rPr lang="en-US" sz="1500" kern="0" dirty="0" err="1">
                <a:latin typeface="Arial" panose="020B0604020202020204" pitchFamily="34" charset="0"/>
                <a:cs typeface="Arial" panose="020B0604020202020204" pitchFamily="34" charset="0"/>
              </a:rPr>
              <a:t>Definir</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os</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avaliadores</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ou</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decisores</a:t>
            </a:r>
            <a:endParaRPr lang="en-US" sz="1500" dirty="0">
              <a:latin typeface="Arial" panose="020B0604020202020204" pitchFamily="34" charset="0"/>
              <a:cs typeface="Arial" panose="020B0604020202020204" pitchFamily="34" charset="0"/>
            </a:endParaRPr>
          </a:p>
        </p:txBody>
      </p:sp>
      <p:sp>
        <p:nvSpPr>
          <p:cNvPr id="165" name="TextBox 164"/>
          <p:cNvSpPr txBox="1"/>
          <p:nvPr/>
        </p:nvSpPr>
        <p:spPr>
          <a:xfrm>
            <a:off x="181500" y="1635964"/>
            <a:ext cx="2849891" cy="400110"/>
          </a:xfrm>
          <a:prstGeom prst="rect">
            <a:avLst/>
          </a:prstGeom>
          <a:noFill/>
        </p:spPr>
        <p:txBody>
          <a:bodyPr wrap="square" rtlCol="0">
            <a:spAutoFit/>
          </a:bodyPr>
          <a:lstStyle/>
          <a:p>
            <a:pPr algn="r"/>
            <a:r>
              <a:rPr lang="en-US" sz="2000" b="1" dirty="0">
                <a:latin typeface="Bahnschrift SemiBold" panose="020B0502040204020203" pitchFamily="34" charset="0"/>
                <a:cs typeface="Arial" panose="020B0604020202020204" pitchFamily="34" charset="0"/>
              </a:rPr>
              <a:t>ETAPA 1</a:t>
            </a:r>
          </a:p>
        </p:txBody>
      </p:sp>
      <p:sp>
        <p:nvSpPr>
          <p:cNvPr id="181" name="TextBox 180"/>
          <p:cNvSpPr txBox="1"/>
          <p:nvPr/>
        </p:nvSpPr>
        <p:spPr>
          <a:xfrm>
            <a:off x="132665" y="3417383"/>
            <a:ext cx="2907310" cy="553998"/>
          </a:xfrm>
          <a:prstGeom prst="rect">
            <a:avLst/>
          </a:prstGeom>
          <a:noFill/>
        </p:spPr>
        <p:txBody>
          <a:bodyPr wrap="square" rtlCol="0">
            <a:spAutoFit/>
          </a:bodyPr>
          <a:lstStyle/>
          <a:p>
            <a:pPr algn="r"/>
            <a:r>
              <a:rPr lang="en-US" sz="1500" kern="0" dirty="0" err="1">
                <a:latin typeface="Arial" panose="020B0604020202020204" pitchFamily="34" charset="0"/>
                <a:cs typeface="Arial" panose="020B0604020202020204" pitchFamily="34" charset="0"/>
              </a:rPr>
              <a:t>Definir</a:t>
            </a:r>
            <a:r>
              <a:rPr lang="en-US" sz="1500" kern="0" dirty="0">
                <a:latin typeface="Arial" panose="020B0604020202020204" pitchFamily="34" charset="0"/>
                <a:cs typeface="Arial" panose="020B0604020202020204" pitchFamily="34" charset="0"/>
              </a:rPr>
              <a:t> as </a:t>
            </a:r>
            <a:r>
              <a:rPr lang="en-US" sz="1500" kern="0" dirty="0" err="1">
                <a:latin typeface="Arial" panose="020B0604020202020204" pitchFamily="34" charset="0"/>
                <a:cs typeface="Arial" panose="020B0604020202020204" pitchFamily="34" charset="0"/>
              </a:rPr>
              <a:t>Alternativas</a:t>
            </a:r>
            <a:r>
              <a:rPr lang="en-US" sz="1500" kern="0" dirty="0">
                <a:latin typeface="Arial" panose="020B0604020202020204" pitchFamily="34" charset="0"/>
                <a:cs typeface="Arial" panose="020B0604020202020204" pitchFamily="34" charset="0"/>
              </a:rPr>
              <a:t> a </a:t>
            </a:r>
            <a:r>
              <a:rPr lang="en-US" sz="1500" kern="0" dirty="0" err="1">
                <a:latin typeface="Arial" panose="020B0604020202020204" pitchFamily="34" charset="0"/>
                <a:cs typeface="Arial" panose="020B0604020202020204" pitchFamily="34" charset="0"/>
              </a:rPr>
              <a:t>serem</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ranqueadas</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ou</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ordenadas</a:t>
            </a:r>
            <a:endParaRPr lang="en-US" sz="1500" dirty="0">
              <a:latin typeface="Arial" panose="020B0604020202020204" pitchFamily="34" charset="0"/>
              <a:cs typeface="Arial" panose="020B0604020202020204" pitchFamily="34" charset="0"/>
            </a:endParaRPr>
          </a:p>
        </p:txBody>
      </p:sp>
      <p:sp>
        <p:nvSpPr>
          <p:cNvPr id="182" name="TextBox 181"/>
          <p:cNvSpPr txBox="1"/>
          <p:nvPr/>
        </p:nvSpPr>
        <p:spPr>
          <a:xfrm>
            <a:off x="181500" y="3083680"/>
            <a:ext cx="2849891" cy="400110"/>
          </a:xfrm>
          <a:prstGeom prst="rect">
            <a:avLst/>
          </a:prstGeom>
          <a:noFill/>
        </p:spPr>
        <p:txBody>
          <a:bodyPr wrap="square" rtlCol="0">
            <a:spAutoFit/>
          </a:bodyPr>
          <a:lstStyle/>
          <a:p>
            <a:pPr algn="r"/>
            <a:r>
              <a:rPr lang="en-US" sz="2000" b="1" dirty="0">
                <a:latin typeface="Bahnschrift SemiBold" panose="020B0502040204020203" pitchFamily="34" charset="0"/>
                <a:cs typeface="Arial" panose="020B0604020202020204" pitchFamily="34" charset="0"/>
              </a:rPr>
              <a:t>ETAPA 2</a:t>
            </a:r>
          </a:p>
        </p:txBody>
      </p:sp>
      <p:sp>
        <p:nvSpPr>
          <p:cNvPr id="184" name="TextBox 183"/>
          <p:cNvSpPr txBox="1"/>
          <p:nvPr/>
        </p:nvSpPr>
        <p:spPr>
          <a:xfrm>
            <a:off x="132663" y="4865099"/>
            <a:ext cx="2907311" cy="553998"/>
          </a:xfrm>
          <a:prstGeom prst="rect">
            <a:avLst/>
          </a:prstGeom>
          <a:noFill/>
        </p:spPr>
        <p:txBody>
          <a:bodyPr wrap="square" rtlCol="0">
            <a:spAutoFit/>
          </a:bodyPr>
          <a:lstStyle/>
          <a:p>
            <a:pPr algn="r"/>
            <a:r>
              <a:rPr lang="en-US" sz="1500" kern="0" dirty="0" err="1">
                <a:latin typeface="Arial" panose="020B0604020202020204" pitchFamily="34" charset="0"/>
                <a:cs typeface="Arial" panose="020B0604020202020204" pitchFamily="34" charset="0"/>
              </a:rPr>
              <a:t>Obter</a:t>
            </a:r>
            <a:r>
              <a:rPr lang="en-US" sz="1500" kern="0" dirty="0">
                <a:latin typeface="Arial" panose="020B0604020202020204" pitchFamily="34" charset="0"/>
                <a:cs typeface="Arial" panose="020B0604020202020204" pitchFamily="34" charset="0"/>
              </a:rPr>
              <a:t> as </a:t>
            </a:r>
            <a:r>
              <a:rPr lang="en-US" sz="1500" kern="0" dirty="0" err="1">
                <a:latin typeface="Arial" panose="020B0604020202020204" pitchFamily="34" charset="0"/>
                <a:cs typeface="Arial" panose="020B0604020202020204" pitchFamily="34" charset="0"/>
              </a:rPr>
              <a:t>avaliações</a:t>
            </a:r>
            <a:r>
              <a:rPr lang="en-US" sz="1500" kern="0" dirty="0">
                <a:latin typeface="Arial" panose="020B0604020202020204" pitchFamily="34" charset="0"/>
                <a:cs typeface="Arial" panose="020B0604020202020204" pitchFamily="34" charset="0"/>
              </a:rPr>
              <a:t> de </a:t>
            </a:r>
            <a:r>
              <a:rPr lang="en-US" sz="1500" kern="0" dirty="0" err="1">
                <a:latin typeface="Arial" panose="020B0604020202020204" pitchFamily="34" charset="0"/>
                <a:cs typeface="Arial" panose="020B0604020202020204" pitchFamily="34" charset="0"/>
              </a:rPr>
              <a:t>cada</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Decisor</a:t>
            </a:r>
            <a:endParaRPr lang="en-US" sz="1500" dirty="0">
              <a:latin typeface="Arial" panose="020B0604020202020204" pitchFamily="34" charset="0"/>
              <a:cs typeface="Arial" panose="020B0604020202020204" pitchFamily="34" charset="0"/>
            </a:endParaRPr>
          </a:p>
        </p:txBody>
      </p:sp>
      <p:sp>
        <p:nvSpPr>
          <p:cNvPr id="185" name="TextBox 184"/>
          <p:cNvSpPr txBox="1"/>
          <p:nvPr/>
        </p:nvSpPr>
        <p:spPr>
          <a:xfrm>
            <a:off x="181500" y="4531396"/>
            <a:ext cx="2849891" cy="400110"/>
          </a:xfrm>
          <a:prstGeom prst="rect">
            <a:avLst/>
          </a:prstGeom>
          <a:noFill/>
        </p:spPr>
        <p:txBody>
          <a:bodyPr wrap="square" rtlCol="0">
            <a:spAutoFit/>
          </a:bodyPr>
          <a:lstStyle/>
          <a:p>
            <a:pPr algn="r"/>
            <a:r>
              <a:rPr lang="en-US" sz="2000" b="1" dirty="0">
                <a:latin typeface="Bahnschrift SemiBold" panose="020B0502040204020203" pitchFamily="34" charset="0"/>
                <a:cs typeface="Arial" panose="020B0604020202020204" pitchFamily="34" charset="0"/>
              </a:rPr>
              <a:t>ETAPA 3</a:t>
            </a:r>
          </a:p>
        </p:txBody>
      </p:sp>
      <p:sp>
        <p:nvSpPr>
          <p:cNvPr id="187" name="TextBox 186"/>
          <p:cNvSpPr txBox="1"/>
          <p:nvPr/>
        </p:nvSpPr>
        <p:spPr>
          <a:xfrm>
            <a:off x="9152027" y="1969667"/>
            <a:ext cx="2903985" cy="553998"/>
          </a:xfrm>
          <a:prstGeom prst="rect">
            <a:avLst/>
          </a:prstGeom>
          <a:noFill/>
        </p:spPr>
        <p:txBody>
          <a:bodyPr wrap="square" rtlCol="0">
            <a:spAutoFit/>
          </a:bodyPr>
          <a:lstStyle/>
          <a:p>
            <a:r>
              <a:rPr lang="en-US" sz="1500" kern="0" dirty="0" err="1">
                <a:latin typeface="Arial" panose="020B0604020202020204" pitchFamily="34" charset="0"/>
                <a:cs typeface="Arial" panose="020B0604020202020204" pitchFamily="34" charset="0"/>
              </a:rPr>
              <a:t>Associar</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uma</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pontuação</a:t>
            </a:r>
            <a:r>
              <a:rPr lang="en-US" sz="1500" kern="0" dirty="0">
                <a:latin typeface="Arial" panose="020B0604020202020204" pitchFamily="34" charset="0"/>
                <a:cs typeface="Arial" panose="020B0604020202020204" pitchFamily="34" charset="0"/>
              </a:rPr>
              <a:t> a </a:t>
            </a:r>
            <a:r>
              <a:rPr lang="en-US" sz="1500" kern="0" dirty="0" err="1">
                <a:latin typeface="Arial" panose="020B0604020202020204" pitchFamily="34" charset="0"/>
                <a:cs typeface="Arial" panose="020B0604020202020204" pitchFamily="34" charset="0"/>
              </a:rPr>
              <a:t>cada</a:t>
            </a:r>
            <a:r>
              <a:rPr lang="en-US" sz="1500" kern="0" dirty="0">
                <a:latin typeface="Arial" panose="020B0604020202020204" pitchFamily="34" charset="0"/>
                <a:cs typeface="Arial" panose="020B0604020202020204" pitchFamily="34" charset="0"/>
              </a:rPr>
              <a:t> </a:t>
            </a:r>
            <a:r>
              <a:rPr lang="en-US" sz="1500" kern="0" dirty="0" err="1">
                <a:latin typeface="Arial" panose="020B0604020202020204" pitchFamily="34" charset="0"/>
                <a:cs typeface="Arial" panose="020B0604020202020204" pitchFamily="34" charset="0"/>
              </a:rPr>
              <a:t>alternativa</a:t>
            </a:r>
            <a:endParaRPr lang="en-US" sz="1500" dirty="0">
              <a:latin typeface="Arial" panose="020B0604020202020204" pitchFamily="34" charset="0"/>
              <a:cs typeface="Arial" panose="020B0604020202020204" pitchFamily="34" charset="0"/>
            </a:endParaRPr>
          </a:p>
        </p:txBody>
      </p:sp>
      <p:sp>
        <p:nvSpPr>
          <p:cNvPr id="188" name="TextBox 187"/>
          <p:cNvSpPr txBox="1"/>
          <p:nvPr/>
        </p:nvSpPr>
        <p:spPr>
          <a:xfrm>
            <a:off x="9152027" y="1635964"/>
            <a:ext cx="2849891" cy="400110"/>
          </a:xfrm>
          <a:prstGeom prst="rect">
            <a:avLst/>
          </a:prstGeom>
          <a:noFill/>
        </p:spPr>
        <p:txBody>
          <a:bodyPr wrap="square" rtlCol="0">
            <a:spAutoFit/>
          </a:bodyPr>
          <a:lstStyle/>
          <a:p>
            <a:r>
              <a:rPr lang="en-US" sz="2000" b="1" dirty="0">
                <a:latin typeface="Bahnschrift SemiBold" panose="020B0502040204020203" pitchFamily="34" charset="0"/>
                <a:cs typeface="Arial" panose="020B0604020202020204" pitchFamily="34" charset="0"/>
              </a:rPr>
              <a:t>ETAPA 4</a:t>
            </a:r>
          </a:p>
        </p:txBody>
      </p:sp>
      <p:sp>
        <p:nvSpPr>
          <p:cNvPr id="190" name="TextBox 189"/>
          <p:cNvSpPr txBox="1"/>
          <p:nvPr/>
        </p:nvSpPr>
        <p:spPr>
          <a:xfrm>
            <a:off x="9152027" y="3417383"/>
            <a:ext cx="2903985" cy="784830"/>
          </a:xfrm>
          <a:prstGeom prst="rect">
            <a:avLst/>
          </a:prstGeom>
          <a:noFill/>
        </p:spPr>
        <p:txBody>
          <a:bodyPr wrap="square" rtlCol="0">
            <a:spAutoFit/>
          </a:bodyPr>
          <a:lstStyle/>
          <a:p>
            <a:r>
              <a:rPr lang="pt-BR" sz="1500" kern="0" dirty="0">
                <a:latin typeface="Arial" panose="020B0604020202020204" pitchFamily="34" charset="0"/>
                <a:cs typeface="Arial" panose="020B0604020202020204" pitchFamily="34" charset="0"/>
              </a:rPr>
              <a:t>Para cada alternativa, somar os números de ordem obtendo um número de ordem global</a:t>
            </a:r>
            <a:r>
              <a:rPr lang="en-US" sz="1500" kern="0" dirty="0">
                <a:latin typeface="Arial" panose="020B0604020202020204" pitchFamily="34" charset="0"/>
                <a:cs typeface="Arial" panose="020B0604020202020204" pitchFamily="34" charset="0"/>
              </a:rPr>
              <a:t>.</a:t>
            </a:r>
            <a:endParaRPr lang="en-US" sz="1500" dirty="0">
              <a:latin typeface="Arial" panose="020B0604020202020204" pitchFamily="34" charset="0"/>
              <a:cs typeface="Arial" panose="020B0604020202020204" pitchFamily="34" charset="0"/>
            </a:endParaRPr>
          </a:p>
        </p:txBody>
      </p:sp>
      <p:sp>
        <p:nvSpPr>
          <p:cNvPr id="191" name="TextBox 190"/>
          <p:cNvSpPr txBox="1"/>
          <p:nvPr/>
        </p:nvSpPr>
        <p:spPr>
          <a:xfrm>
            <a:off x="9152027" y="3083680"/>
            <a:ext cx="2849891" cy="400110"/>
          </a:xfrm>
          <a:prstGeom prst="rect">
            <a:avLst/>
          </a:prstGeom>
          <a:noFill/>
        </p:spPr>
        <p:txBody>
          <a:bodyPr wrap="square" rtlCol="0">
            <a:spAutoFit/>
          </a:bodyPr>
          <a:lstStyle/>
          <a:p>
            <a:r>
              <a:rPr lang="en-US" sz="2000" b="1" dirty="0">
                <a:latin typeface="Bahnschrift SemiBold" panose="020B0502040204020203" pitchFamily="34" charset="0"/>
                <a:cs typeface="Arial" panose="020B0604020202020204" pitchFamily="34" charset="0"/>
              </a:rPr>
              <a:t>ETAPA 5</a:t>
            </a:r>
          </a:p>
        </p:txBody>
      </p:sp>
      <p:sp>
        <p:nvSpPr>
          <p:cNvPr id="193" name="TextBox 192"/>
          <p:cNvSpPr txBox="1"/>
          <p:nvPr/>
        </p:nvSpPr>
        <p:spPr>
          <a:xfrm>
            <a:off x="9152027" y="4865099"/>
            <a:ext cx="2903985" cy="784830"/>
          </a:xfrm>
          <a:prstGeom prst="rect">
            <a:avLst/>
          </a:prstGeom>
          <a:noFill/>
        </p:spPr>
        <p:txBody>
          <a:bodyPr wrap="square" rtlCol="0">
            <a:spAutoFit/>
          </a:bodyPr>
          <a:lstStyle/>
          <a:p>
            <a:r>
              <a:rPr lang="pt-BR" sz="1500" kern="0" dirty="0">
                <a:latin typeface="Arial" panose="020B0604020202020204" pitchFamily="34" charset="0"/>
                <a:cs typeface="Arial" panose="020B0604020202020204" pitchFamily="34" charset="0"/>
              </a:rPr>
              <a:t>Obter a ordenação final das alternativas, com base nos números de ordem globais</a:t>
            </a:r>
            <a:endParaRPr lang="en-US" sz="1500" dirty="0">
              <a:latin typeface="Arial" panose="020B0604020202020204" pitchFamily="34" charset="0"/>
              <a:cs typeface="Arial" panose="020B0604020202020204" pitchFamily="34" charset="0"/>
            </a:endParaRPr>
          </a:p>
        </p:txBody>
      </p:sp>
      <p:sp>
        <p:nvSpPr>
          <p:cNvPr id="194" name="TextBox 193"/>
          <p:cNvSpPr txBox="1"/>
          <p:nvPr/>
        </p:nvSpPr>
        <p:spPr>
          <a:xfrm>
            <a:off x="9152027" y="4531396"/>
            <a:ext cx="2849891" cy="400110"/>
          </a:xfrm>
          <a:prstGeom prst="rect">
            <a:avLst/>
          </a:prstGeom>
          <a:noFill/>
        </p:spPr>
        <p:txBody>
          <a:bodyPr wrap="square" rtlCol="0">
            <a:spAutoFit/>
          </a:bodyPr>
          <a:lstStyle/>
          <a:p>
            <a:r>
              <a:rPr lang="en-US" sz="2000" b="1" dirty="0">
                <a:latin typeface="Bahnschrift SemiBold" panose="020B0502040204020203" pitchFamily="34" charset="0"/>
                <a:cs typeface="Arial" panose="020B0604020202020204" pitchFamily="34" charset="0"/>
              </a:rPr>
              <a:t>ETAPA 6</a:t>
            </a:r>
          </a:p>
        </p:txBody>
      </p:sp>
      <p:pic>
        <p:nvPicPr>
          <p:cNvPr id="73" name="Imagem 72">
            <a:extLst>
              <a:ext uri="{FF2B5EF4-FFF2-40B4-BE49-F238E27FC236}">
                <a16:creationId xmlns:a16="http://schemas.microsoft.com/office/drawing/2014/main" id="{1D3A9001-AC18-42BE-AC30-3F6F85BAA18D}"/>
              </a:ext>
            </a:extLst>
          </p:cNvPr>
          <p:cNvPicPr>
            <a:picLocks noChangeAspect="1"/>
          </p:cNvPicPr>
          <p:nvPr/>
        </p:nvPicPr>
        <p:blipFill>
          <a:blip r:embed="rId3"/>
          <a:stretch>
            <a:fillRect/>
          </a:stretch>
        </p:blipFill>
        <p:spPr>
          <a:xfrm rot="10800000">
            <a:off x="-1" y="6110611"/>
            <a:ext cx="12183281" cy="747388"/>
          </a:xfrm>
          <a:prstGeom prst="rect">
            <a:avLst/>
          </a:prstGeom>
        </p:spPr>
      </p:pic>
      <p:pic>
        <p:nvPicPr>
          <p:cNvPr id="74" name="Imagem 73" descr="Gráfico&#10;&#10;Descrição gerada automaticamente com confiança baixa">
            <a:extLst>
              <a:ext uri="{FF2B5EF4-FFF2-40B4-BE49-F238E27FC236}">
                <a16:creationId xmlns:a16="http://schemas.microsoft.com/office/drawing/2014/main" id="{D47F8EBF-BC02-413C-8680-4B22B70FCD65}"/>
              </a:ext>
            </a:extLst>
          </p:cNvPr>
          <p:cNvPicPr>
            <a:picLocks noChangeAspect="1"/>
          </p:cNvPicPr>
          <p:nvPr/>
        </p:nvPicPr>
        <p:blipFill rotWithShape="1">
          <a:blip r:embed="rId4">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75" name="Retângulo 74">
            <a:extLst>
              <a:ext uri="{FF2B5EF4-FFF2-40B4-BE49-F238E27FC236}">
                <a16:creationId xmlns:a16="http://schemas.microsoft.com/office/drawing/2014/main" id="{55B15EEF-D912-4BF1-8204-AC2F7CBB99E1}"/>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8F256440-12B7-4C74-A7AD-26F051B2CECF}"/>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CaixaDeTexto 79">
            <a:extLst>
              <a:ext uri="{FF2B5EF4-FFF2-40B4-BE49-F238E27FC236}">
                <a16:creationId xmlns:a16="http://schemas.microsoft.com/office/drawing/2014/main" id="{BF077490-8DBA-4F49-9612-D4A3677629D2}"/>
              </a:ext>
            </a:extLst>
          </p:cNvPr>
          <p:cNvSpPr txBox="1"/>
          <p:nvPr/>
        </p:nvSpPr>
        <p:spPr>
          <a:xfrm>
            <a:off x="132665" y="127144"/>
            <a:ext cx="6779420" cy="646331"/>
          </a:xfrm>
          <a:prstGeom prst="rect">
            <a:avLst/>
          </a:prstGeom>
          <a:noFill/>
        </p:spPr>
        <p:txBody>
          <a:bodyPr wrap="none" rtlCol="0">
            <a:spAutoFit/>
          </a:bodyPr>
          <a:lstStyle/>
          <a:p>
            <a:r>
              <a:rPr lang="pt-BR" sz="3600" dirty="0">
                <a:latin typeface="Bahnschrift SemiBold" panose="020B0502040204020203" pitchFamily="34" charset="0"/>
              </a:rPr>
              <a:t>ETAPAS DO MÉTODO DE BORDA</a:t>
            </a:r>
          </a:p>
        </p:txBody>
      </p:sp>
      <p:sp>
        <p:nvSpPr>
          <p:cNvPr id="5" name="CaixaDeTexto 4">
            <a:extLst>
              <a:ext uri="{FF2B5EF4-FFF2-40B4-BE49-F238E27FC236}">
                <a16:creationId xmlns:a16="http://schemas.microsoft.com/office/drawing/2014/main" id="{B4E81554-261F-4487-B68E-9AA048B8D890}"/>
              </a:ext>
            </a:extLst>
          </p:cNvPr>
          <p:cNvSpPr txBox="1"/>
          <p:nvPr/>
        </p:nvSpPr>
        <p:spPr>
          <a:xfrm>
            <a:off x="376518" y="5886816"/>
            <a:ext cx="11385334" cy="276999"/>
          </a:xfrm>
          <a:prstGeom prst="rect">
            <a:avLst/>
          </a:prstGeom>
          <a:noFill/>
        </p:spPr>
        <p:txBody>
          <a:bodyPr wrap="square" rtlCol="0">
            <a:spAutoFit/>
          </a:bodyPr>
          <a:lstStyle/>
          <a:p>
            <a:pPr algn="ctr"/>
            <a:r>
              <a:rPr lang="pt-BR" sz="1200" dirty="0"/>
              <a:t>Fonte : </a:t>
            </a:r>
            <a:r>
              <a:rPr lang="es-ES" sz="1200" dirty="0"/>
              <a:t>Barba-Romero, S.; </a:t>
            </a:r>
            <a:r>
              <a:rPr lang="es-ES" sz="1200" dirty="0" err="1"/>
              <a:t>Pomerol</a:t>
            </a:r>
            <a:r>
              <a:rPr lang="es-ES" sz="1200" dirty="0"/>
              <a:t>, J.-C. Decisiones </a:t>
            </a:r>
            <a:r>
              <a:rPr lang="es-ES" sz="1200" dirty="0" err="1"/>
              <a:t>multicritério</a:t>
            </a:r>
            <a:r>
              <a:rPr lang="es-ES" sz="1200" dirty="0"/>
              <a:t>: Fundamentos teóricos y utilización </a:t>
            </a:r>
            <a:r>
              <a:rPr lang="es-ES" sz="1200" dirty="0" err="1"/>
              <a:t>prática</a:t>
            </a:r>
            <a:r>
              <a:rPr lang="es-ES" sz="1200" dirty="0"/>
              <a:t>. Colección Economía. Universidad de Alcalá, Madrid, 1987. </a:t>
            </a:r>
            <a:endParaRPr lang="pt-BR" sz="1200" dirty="0"/>
          </a:p>
        </p:txBody>
      </p:sp>
      <p:pic>
        <p:nvPicPr>
          <p:cNvPr id="7" name="Imagem 6" descr="Forma&#10;&#10;Descrição gerada automaticamente com confiança baixa">
            <a:extLst>
              <a:ext uri="{FF2B5EF4-FFF2-40B4-BE49-F238E27FC236}">
                <a16:creationId xmlns:a16="http://schemas.microsoft.com/office/drawing/2014/main" id="{FE647FB6-02C0-4711-AE64-B6FF83D692B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48503" y="1455268"/>
            <a:ext cx="1021694" cy="1021694"/>
          </a:xfrm>
          <a:prstGeom prst="rect">
            <a:avLst/>
          </a:prstGeom>
        </p:spPr>
      </p:pic>
      <p:pic>
        <p:nvPicPr>
          <p:cNvPr id="9" name="Imagem 8" descr="Imagem em preto e branco com texto preto sobre fundo branco&#10;&#10;Descrição gerada automaticamente">
            <a:extLst>
              <a:ext uri="{FF2B5EF4-FFF2-40B4-BE49-F238E27FC236}">
                <a16:creationId xmlns:a16="http://schemas.microsoft.com/office/drawing/2014/main" id="{E58B9D40-DE11-4FA1-9B7F-7E62B3BD01D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937867" y="4695001"/>
            <a:ext cx="828805" cy="828805"/>
          </a:xfrm>
          <a:prstGeom prst="rect">
            <a:avLst/>
          </a:prstGeom>
        </p:spPr>
      </p:pic>
      <p:pic>
        <p:nvPicPr>
          <p:cNvPr id="11" name="Imagem 10" descr="Imagem em preto e branco&#10;&#10;Descrição gerada automaticamente">
            <a:extLst>
              <a:ext uri="{FF2B5EF4-FFF2-40B4-BE49-F238E27FC236}">
                <a16:creationId xmlns:a16="http://schemas.microsoft.com/office/drawing/2014/main" id="{F4B2B30D-0326-4CE8-AF84-743E1E4BD754}"/>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35214" y="3031718"/>
            <a:ext cx="1022400" cy="1022400"/>
          </a:xfrm>
          <a:prstGeom prst="rect">
            <a:avLst/>
          </a:prstGeom>
        </p:spPr>
      </p:pic>
      <p:pic>
        <p:nvPicPr>
          <p:cNvPr id="13" name="Imagem 12" descr="Imagem em preto e branco com texto preto sobre fundo branco&#10;&#10;Descrição gerada automaticamente">
            <a:extLst>
              <a:ext uri="{FF2B5EF4-FFF2-40B4-BE49-F238E27FC236}">
                <a16:creationId xmlns:a16="http://schemas.microsoft.com/office/drawing/2014/main" id="{B4079215-FA3D-469B-9E58-DDE634C2845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335913" y="1455470"/>
            <a:ext cx="1040989" cy="1022400"/>
          </a:xfrm>
          <a:prstGeom prst="rect">
            <a:avLst/>
          </a:prstGeom>
        </p:spPr>
      </p:pic>
      <p:pic>
        <p:nvPicPr>
          <p:cNvPr id="15" name="Imagem 14" descr="Desenho preto e branco&#10;&#10;Descrição gerada automaticamente com confiança média">
            <a:extLst>
              <a:ext uri="{FF2B5EF4-FFF2-40B4-BE49-F238E27FC236}">
                <a16:creationId xmlns:a16="http://schemas.microsoft.com/office/drawing/2014/main" id="{B9101709-F50A-4624-B64F-15D0B088C90B}"/>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329833" y="3031718"/>
            <a:ext cx="1022400" cy="1022400"/>
          </a:xfrm>
          <a:prstGeom prst="rect">
            <a:avLst/>
          </a:prstGeom>
        </p:spPr>
      </p:pic>
      <p:pic>
        <p:nvPicPr>
          <p:cNvPr id="17" name="Imagem 16" descr="Forma&#10;&#10;Descrição gerada automaticamente com confiança baixa">
            <a:extLst>
              <a:ext uri="{FF2B5EF4-FFF2-40B4-BE49-F238E27FC236}">
                <a16:creationId xmlns:a16="http://schemas.microsoft.com/office/drawing/2014/main" id="{C2993818-E308-4F59-9A51-DEEE666C49E4}"/>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326581" y="4598203"/>
            <a:ext cx="1022400" cy="1022400"/>
          </a:xfrm>
          <a:prstGeom prst="rect">
            <a:avLst/>
          </a:prstGeom>
        </p:spPr>
      </p:pic>
    </p:spTree>
    <p:extLst>
      <p:ext uri="{BB962C8B-B14F-4D97-AF65-F5344CB8AC3E}">
        <p14:creationId xmlns:p14="http://schemas.microsoft.com/office/powerpoint/2010/main" val="1106642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0E6DB76-3923-409A-8EE0-BBA8EAAECA03}"/>
              </a:ext>
            </a:extLst>
          </p:cNvPr>
          <p:cNvPicPr>
            <a:picLocks noChangeAspect="1"/>
          </p:cNvPicPr>
          <p:nvPr/>
        </p:nvPicPr>
        <p:blipFill>
          <a:blip r:embed="rId2"/>
          <a:stretch>
            <a:fillRect/>
          </a:stretch>
        </p:blipFill>
        <p:spPr>
          <a:xfrm flipH="1">
            <a:off x="0" y="0"/>
            <a:ext cx="5157216" cy="6858000"/>
          </a:xfrm>
          <a:prstGeom prst="rect">
            <a:avLst/>
          </a:prstGeom>
        </p:spPr>
      </p:pic>
      <p:pic>
        <p:nvPicPr>
          <p:cNvPr id="9" name="Imagem 8" descr="Gráfico&#10;&#10;Descrição gerada automaticamente com confiança baixa">
            <a:extLst>
              <a:ext uri="{FF2B5EF4-FFF2-40B4-BE49-F238E27FC236}">
                <a16:creationId xmlns:a16="http://schemas.microsoft.com/office/drawing/2014/main" id="{47FA86EC-9C8D-4B6D-B6C5-95C371E82BE0}"/>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52306" y="-164049"/>
            <a:ext cx="1151314" cy="1119627"/>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21" name="CaixaDeTexto 20">
            <a:extLst>
              <a:ext uri="{FF2B5EF4-FFF2-40B4-BE49-F238E27FC236}">
                <a16:creationId xmlns:a16="http://schemas.microsoft.com/office/drawing/2014/main" id="{4E503B40-53FC-4FB7-A8E0-5CBAB5CBB672}"/>
              </a:ext>
            </a:extLst>
          </p:cNvPr>
          <p:cNvSpPr txBox="1"/>
          <p:nvPr/>
        </p:nvSpPr>
        <p:spPr>
          <a:xfrm>
            <a:off x="-2" y="6488668"/>
            <a:ext cx="12192002" cy="307777"/>
          </a:xfrm>
          <a:prstGeom prst="rect">
            <a:avLst/>
          </a:prstGeom>
          <a:noFill/>
        </p:spPr>
        <p:txBody>
          <a:bodyPr wrap="square" rtlCol="0">
            <a:spAutoFit/>
          </a:bodyPr>
          <a:lstStyle/>
          <a:p>
            <a:pPr algn="ctr"/>
            <a:r>
              <a:rPr lang="pt-BR" sz="1400" dirty="0"/>
              <a:t>@2022, Onédio Siqueira Seabra Junior – Todos os direitos reservados</a:t>
            </a:r>
          </a:p>
        </p:txBody>
      </p:sp>
      <p:sp>
        <p:nvSpPr>
          <p:cNvPr id="27" name="Retângulo 26">
            <a:extLst>
              <a:ext uri="{FF2B5EF4-FFF2-40B4-BE49-F238E27FC236}">
                <a16:creationId xmlns:a16="http://schemas.microsoft.com/office/drawing/2014/main" id="{DBAE611C-C159-49FC-94A5-F6CD11724B58}"/>
              </a:ext>
            </a:extLst>
          </p:cNvPr>
          <p:cNvSpPr/>
          <p:nvPr/>
        </p:nvSpPr>
        <p:spPr>
          <a:xfrm>
            <a:off x="2644726" y="773723"/>
            <a:ext cx="9411286" cy="45719"/>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05351B19-9B27-4ABF-A36F-FF4A0A316865}"/>
              </a:ext>
            </a:extLst>
          </p:cNvPr>
          <p:cNvSpPr/>
          <p:nvPr/>
        </p:nvSpPr>
        <p:spPr>
          <a:xfrm>
            <a:off x="1191533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CE613AA2-1DA9-4D2E-8F25-66BD3F1DA06A}"/>
              </a:ext>
            </a:extLst>
          </p:cNvPr>
          <p:cNvSpPr txBox="1"/>
          <p:nvPr/>
        </p:nvSpPr>
        <p:spPr>
          <a:xfrm>
            <a:off x="7273122" y="127144"/>
            <a:ext cx="4599336" cy="646331"/>
          </a:xfrm>
          <a:prstGeom prst="rect">
            <a:avLst/>
          </a:prstGeom>
          <a:noFill/>
        </p:spPr>
        <p:txBody>
          <a:bodyPr wrap="none" rtlCol="0">
            <a:spAutoFit/>
          </a:bodyPr>
          <a:lstStyle/>
          <a:p>
            <a:r>
              <a:rPr lang="pt-BR" sz="3600" dirty="0">
                <a:latin typeface="Bahnschrift SemiBold" panose="020B0502040204020203" pitchFamily="34" charset="0"/>
              </a:rPr>
              <a:t>CENÁRIO PROBLEMA</a:t>
            </a:r>
          </a:p>
        </p:txBody>
      </p:sp>
      <p:pic>
        <p:nvPicPr>
          <p:cNvPr id="39" name="Imagem 38" descr="Forma&#10;&#10;Descrição gerada automaticamente com confiança média">
            <a:extLst>
              <a:ext uri="{FF2B5EF4-FFF2-40B4-BE49-F238E27FC236}">
                <a16:creationId xmlns:a16="http://schemas.microsoft.com/office/drawing/2014/main" id="{81A687D0-57B2-4668-A759-FCA36F9A595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5988" y="118331"/>
            <a:ext cx="1584318" cy="397262"/>
          </a:xfrm>
          <a:prstGeom prst="rect">
            <a:avLst/>
          </a:prstGeom>
        </p:spPr>
      </p:pic>
      <p:pic>
        <p:nvPicPr>
          <p:cNvPr id="3" name="Imagem 2" descr="Desenho de um urso de pelúcia&#10;&#10;Descrição gerada automaticamente com confiança média">
            <a:extLst>
              <a:ext uri="{FF2B5EF4-FFF2-40B4-BE49-F238E27FC236}">
                <a16:creationId xmlns:a16="http://schemas.microsoft.com/office/drawing/2014/main" id="{43C8F6AE-B75F-42AE-9031-3D204DCBFB1F}"/>
              </a:ext>
            </a:extLst>
          </p:cNvPr>
          <p:cNvPicPr>
            <a:picLocks noChangeAspect="1"/>
          </p:cNvPicPr>
          <p:nvPr/>
        </p:nvPicPr>
        <p:blipFill rotWithShape="1">
          <a:blip r:embed="rId7">
            <a:extLst>
              <a:ext uri="{28A0092B-C50C-407E-A947-70E740481C1C}">
                <a14:useLocalDpi xmlns:a14="http://schemas.microsoft.com/office/drawing/2010/main" val="0"/>
              </a:ext>
            </a:extLst>
          </a:blip>
          <a:srcRect l="29881" r="28809"/>
          <a:stretch/>
        </p:blipFill>
        <p:spPr>
          <a:xfrm>
            <a:off x="-227138" y="1634640"/>
            <a:ext cx="5479049" cy="5105029"/>
          </a:xfrm>
          <a:prstGeom prst="rect">
            <a:avLst/>
          </a:prstGeom>
        </p:spPr>
      </p:pic>
      <p:sp>
        <p:nvSpPr>
          <p:cNvPr id="51" name="CaixaDeTexto 50">
            <a:extLst>
              <a:ext uri="{FF2B5EF4-FFF2-40B4-BE49-F238E27FC236}">
                <a16:creationId xmlns:a16="http://schemas.microsoft.com/office/drawing/2014/main" id="{B8F8A44D-E4C1-48CB-8EF4-419680A90FEC}"/>
              </a:ext>
            </a:extLst>
          </p:cNvPr>
          <p:cNvSpPr txBox="1"/>
          <p:nvPr/>
        </p:nvSpPr>
        <p:spPr>
          <a:xfrm>
            <a:off x="5251911" y="1021526"/>
            <a:ext cx="6663424" cy="5262979"/>
          </a:xfrm>
          <a:prstGeom prst="rect">
            <a:avLst/>
          </a:prstGeom>
          <a:noFill/>
        </p:spPr>
        <p:txBody>
          <a:bodyPr wrap="square" rtlCol="0">
            <a:spAutoFit/>
          </a:bodyPr>
          <a:lstStyle/>
          <a:p>
            <a:pPr algn="just">
              <a:spcBef>
                <a:spcPts val="600"/>
              </a:spcBef>
              <a:spcAft>
                <a:spcPts val="600"/>
              </a:spcAft>
            </a:pPr>
            <a:r>
              <a:rPr lang="pt-BR" sz="2800" dirty="0">
                <a:latin typeface="Bahnschrift SemiLight" panose="020B0502040204020203" pitchFamily="34" charset="0"/>
              </a:rPr>
              <a:t>Você resolveu adquirir um imóvel na cidade do Rio de Janeiro, no bairro de Copacabana, porém ainda tem dúvidas sobre qual imóvel irá escolher, pois todos que foram apresentados pelo seu corretor aparentam ser os imóveis dos seus sonhos. Entretanto, como bom conhecedor dos métodos ligados a </a:t>
            </a:r>
            <a:r>
              <a:rPr lang="pt-BR" sz="2800" b="1" dirty="0">
                <a:latin typeface="Bahnschrift SemiLight" panose="020B0502040204020203" pitchFamily="34" charset="0"/>
              </a:rPr>
              <a:t>Pesquisa Operacional, </a:t>
            </a:r>
            <a:r>
              <a:rPr lang="pt-BR" sz="2800" dirty="0">
                <a:latin typeface="Bahnschrift SemiLight" panose="020B0502040204020203" pitchFamily="34" charset="0"/>
              </a:rPr>
              <a:t>resolveu dar um ponto final ao seu problema implementando o Método de Borda em Python.</a:t>
            </a:r>
          </a:p>
        </p:txBody>
      </p:sp>
    </p:spTree>
    <p:extLst>
      <p:ext uri="{BB962C8B-B14F-4D97-AF65-F5344CB8AC3E}">
        <p14:creationId xmlns:p14="http://schemas.microsoft.com/office/powerpoint/2010/main" val="2123628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Conector reto 48">
            <a:extLst>
              <a:ext uri="{FF2B5EF4-FFF2-40B4-BE49-F238E27FC236}">
                <a16:creationId xmlns:a16="http://schemas.microsoft.com/office/drawing/2014/main" id="{21E5E1B4-2C9D-4C3B-8145-55D8D8CFBC13}"/>
              </a:ext>
            </a:extLst>
          </p:cNvPr>
          <p:cNvCxnSpPr/>
          <p:nvPr/>
        </p:nvCxnSpPr>
        <p:spPr>
          <a:xfrm flipV="1">
            <a:off x="10970921" y="5103523"/>
            <a:ext cx="0" cy="3103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Imagem 34" descr="Interface gráfica do usuário&#10;&#10;Descrição gerada automaticamente com confiança média">
            <a:extLst>
              <a:ext uri="{FF2B5EF4-FFF2-40B4-BE49-F238E27FC236}">
                <a16:creationId xmlns:a16="http://schemas.microsoft.com/office/drawing/2014/main" id="{AF0F9F6D-F9D5-4248-80B3-7827BC41C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830" y="5121585"/>
            <a:ext cx="2170182" cy="1085091"/>
          </a:xfrm>
          <a:prstGeom prst="rect">
            <a:avLst/>
          </a:prstGeom>
          <a:effectLst>
            <a:outerShdw blurRad="76200" dir="18900000" sy="23000" kx="-1200000" algn="bl" rotWithShape="0">
              <a:prstClr val="black">
                <a:alpha val="20000"/>
              </a:prstClr>
            </a:outerShdw>
          </a:effectLst>
        </p:spPr>
      </p:pic>
      <p:cxnSp>
        <p:nvCxnSpPr>
          <p:cNvPr id="16" name="Conector reto 15">
            <a:extLst>
              <a:ext uri="{FF2B5EF4-FFF2-40B4-BE49-F238E27FC236}">
                <a16:creationId xmlns:a16="http://schemas.microsoft.com/office/drawing/2014/main" id="{330D2F92-BD4F-4D44-AF81-3C6DFCF6CC35}"/>
              </a:ext>
            </a:extLst>
          </p:cNvPr>
          <p:cNvCxnSpPr>
            <a:stCxn id="9" idx="4"/>
            <a:endCxn id="28" idx="0"/>
          </p:cNvCxnSpPr>
          <p:nvPr/>
        </p:nvCxnSpPr>
        <p:spPr>
          <a:xfrm>
            <a:off x="572252" y="1982920"/>
            <a:ext cx="0" cy="2489278"/>
          </a:xfrm>
          <a:prstGeom prst="line">
            <a:avLst/>
          </a:prstGeom>
          <a:ln w="28575">
            <a:solidFill>
              <a:srgbClr val="3941C3"/>
            </a:solidFill>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3"/>
          <a:stretch>
            <a:fillRect/>
          </a:stretch>
        </p:blipFill>
        <p:spPr>
          <a:xfrm rot="10800000">
            <a:off x="-2" y="5555354"/>
            <a:ext cx="12183281" cy="1302644"/>
          </a:xfrm>
          <a:prstGeom prst="rect">
            <a:avLst/>
          </a:prstGeom>
        </p:spPr>
      </p:pic>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665" y="6335715"/>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8805616" cy="646331"/>
          </a:xfrm>
          <a:prstGeom prst="rect">
            <a:avLst/>
          </a:prstGeom>
          <a:noFill/>
        </p:spPr>
        <p:txBody>
          <a:bodyPr wrap="none" rtlCol="0">
            <a:spAutoFit/>
          </a:bodyPr>
          <a:lstStyle/>
          <a:p>
            <a:r>
              <a:rPr lang="pt-BR" sz="3600" dirty="0">
                <a:latin typeface="Bahnschrift SemiBold" panose="020B0502040204020203" pitchFamily="34" charset="0"/>
              </a:rPr>
              <a:t>IMPLEMENTANDO O MÉTODO DE BORDA</a:t>
            </a:r>
          </a:p>
        </p:txBody>
      </p:sp>
      <p:sp>
        <p:nvSpPr>
          <p:cNvPr id="9" name="Elipse 8">
            <a:extLst>
              <a:ext uri="{FF2B5EF4-FFF2-40B4-BE49-F238E27FC236}">
                <a16:creationId xmlns:a16="http://schemas.microsoft.com/office/drawing/2014/main" id="{4C764F74-5CFE-413A-AB36-8AB8606E3427}"/>
              </a:ext>
            </a:extLst>
          </p:cNvPr>
          <p:cNvSpPr/>
          <p:nvPr/>
        </p:nvSpPr>
        <p:spPr>
          <a:xfrm>
            <a:off x="230252" y="1298920"/>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1</a:t>
            </a:r>
            <a:endParaRPr lang="pt-BR" b="1" dirty="0">
              <a:solidFill>
                <a:srgbClr val="002060"/>
              </a:solidFill>
            </a:endParaRPr>
          </a:p>
        </p:txBody>
      </p:sp>
      <p:sp>
        <p:nvSpPr>
          <p:cNvPr id="26" name="Elipse 25">
            <a:extLst>
              <a:ext uri="{FF2B5EF4-FFF2-40B4-BE49-F238E27FC236}">
                <a16:creationId xmlns:a16="http://schemas.microsoft.com/office/drawing/2014/main" id="{B8A388AF-4E5B-4B7A-AE0F-1B2EF5E8A915}"/>
              </a:ext>
            </a:extLst>
          </p:cNvPr>
          <p:cNvSpPr/>
          <p:nvPr/>
        </p:nvSpPr>
        <p:spPr>
          <a:xfrm>
            <a:off x="230252" y="2356679"/>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2</a:t>
            </a:r>
          </a:p>
        </p:txBody>
      </p:sp>
      <p:sp>
        <p:nvSpPr>
          <p:cNvPr id="27" name="Elipse 26">
            <a:extLst>
              <a:ext uri="{FF2B5EF4-FFF2-40B4-BE49-F238E27FC236}">
                <a16:creationId xmlns:a16="http://schemas.microsoft.com/office/drawing/2014/main" id="{FD45CCE3-9DEB-4D1B-8592-1183F8CC0601}"/>
              </a:ext>
            </a:extLst>
          </p:cNvPr>
          <p:cNvSpPr/>
          <p:nvPr/>
        </p:nvSpPr>
        <p:spPr>
          <a:xfrm>
            <a:off x="230252" y="341443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3</a:t>
            </a:r>
          </a:p>
        </p:txBody>
      </p:sp>
      <p:sp>
        <p:nvSpPr>
          <p:cNvPr id="28" name="Elipse 27">
            <a:extLst>
              <a:ext uri="{FF2B5EF4-FFF2-40B4-BE49-F238E27FC236}">
                <a16:creationId xmlns:a16="http://schemas.microsoft.com/office/drawing/2014/main" id="{C621969C-170A-40C3-9B41-0A1B55B30CD7}"/>
              </a:ext>
            </a:extLst>
          </p:cNvPr>
          <p:cNvSpPr/>
          <p:nvPr/>
        </p:nvSpPr>
        <p:spPr>
          <a:xfrm>
            <a:off x="230252" y="447219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4</a:t>
            </a:r>
          </a:p>
        </p:txBody>
      </p:sp>
      <p:grpSp>
        <p:nvGrpSpPr>
          <p:cNvPr id="29" name="Agrupar 28">
            <a:extLst>
              <a:ext uri="{FF2B5EF4-FFF2-40B4-BE49-F238E27FC236}">
                <a16:creationId xmlns:a16="http://schemas.microsoft.com/office/drawing/2014/main" id="{96D9D734-CEC0-4BAA-AAD4-1DC3C802ED89}"/>
              </a:ext>
            </a:extLst>
          </p:cNvPr>
          <p:cNvGrpSpPr/>
          <p:nvPr/>
        </p:nvGrpSpPr>
        <p:grpSpPr>
          <a:xfrm>
            <a:off x="5016101" y="1153143"/>
            <a:ext cx="7150054" cy="5439999"/>
            <a:chOff x="5016100" y="1027483"/>
            <a:chExt cx="7315215" cy="5565659"/>
          </a:xfrm>
        </p:grpSpPr>
        <p:pic>
          <p:nvPicPr>
            <p:cNvPr id="21" name="Imagem 20" descr="Tela de computador&#10;&#10;Descrição gerada automaticamente">
              <a:extLst>
                <a:ext uri="{FF2B5EF4-FFF2-40B4-BE49-F238E27FC236}">
                  <a16:creationId xmlns:a16="http://schemas.microsoft.com/office/drawing/2014/main" id="{25C4CD55-1DB2-4810-BF61-9FE9AECA5B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6100" y="1027483"/>
              <a:ext cx="7315215" cy="5565659"/>
            </a:xfrm>
            <a:prstGeom prst="rect">
              <a:avLst/>
            </a:prstGeom>
          </p:spPr>
        </p:pic>
        <p:sp>
          <p:nvSpPr>
            <p:cNvPr id="22" name="Retângulo 21">
              <a:extLst>
                <a:ext uri="{FF2B5EF4-FFF2-40B4-BE49-F238E27FC236}">
                  <a16:creationId xmlns:a16="http://schemas.microsoft.com/office/drawing/2014/main" id="{6A009508-1AC3-40F9-8898-7504775DBA01}"/>
                </a:ext>
              </a:extLst>
            </p:cNvPr>
            <p:cNvSpPr/>
            <p:nvPr/>
          </p:nvSpPr>
          <p:spPr>
            <a:xfrm>
              <a:off x="5654736" y="1211836"/>
              <a:ext cx="6084000" cy="38572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860C0DD8-9DF4-4FC1-B671-BB52DAFEB1FD}"/>
              </a:ext>
            </a:extLst>
          </p:cNvPr>
          <p:cNvGrpSpPr/>
          <p:nvPr/>
        </p:nvGrpSpPr>
        <p:grpSpPr>
          <a:xfrm>
            <a:off x="1042447" y="1219070"/>
            <a:ext cx="2363147" cy="806975"/>
            <a:chOff x="1042447" y="1219070"/>
            <a:chExt cx="2363147" cy="806975"/>
          </a:xfrm>
        </p:grpSpPr>
        <p:sp>
          <p:nvSpPr>
            <p:cNvPr id="36" name="CaixaDeTexto 35">
              <a:extLst>
                <a:ext uri="{FF2B5EF4-FFF2-40B4-BE49-F238E27FC236}">
                  <a16:creationId xmlns:a16="http://schemas.microsoft.com/office/drawing/2014/main" id="{34C88BED-6A6C-4BBD-8321-6BBDE6E6B239}"/>
                </a:ext>
              </a:extLst>
            </p:cNvPr>
            <p:cNvSpPr txBox="1"/>
            <p:nvPr/>
          </p:nvSpPr>
          <p:spPr>
            <a:xfrm>
              <a:off x="1042447" y="1219070"/>
              <a:ext cx="1220206" cy="523220"/>
            </a:xfrm>
            <a:prstGeom prst="rect">
              <a:avLst/>
            </a:prstGeom>
            <a:noFill/>
          </p:spPr>
          <p:txBody>
            <a:bodyPr wrap="none" rtlCol="0">
              <a:spAutoFit/>
            </a:bodyPr>
            <a:lstStyle/>
            <a:p>
              <a:r>
                <a:rPr lang="pt-BR" sz="2800" b="1" dirty="0">
                  <a:latin typeface="Bahnschrift SemiLight SemiConde" panose="020B0502040204020203" pitchFamily="34" charset="0"/>
                </a:rPr>
                <a:t>Passo 1</a:t>
              </a:r>
            </a:p>
          </p:txBody>
        </p:sp>
        <p:sp>
          <p:nvSpPr>
            <p:cNvPr id="37" name="CaixaDeTexto 36">
              <a:extLst>
                <a:ext uri="{FF2B5EF4-FFF2-40B4-BE49-F238E27FC236}">
                  <a16:creationId xmlns:a16="http://schemas.microsoft.com/office/drawing/2014/main" id="{36830632-EBBD-4CAC-954F-9388CB32235E}"/>
                </a:ext>
              </a:extLst>
            </p:cNvPr>
            <p:cNvSpPr txBox="1"/>
            <p:nvPr/>
          </p:nvSpPr>
          <p:spPr>
            <a:xfrm>
              <a:off x="1042447" y="1656713"/>
              <a:ext cx="2363147"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a:t>
              </a:r>
            </a:p>
          </p:txBody>
        </p:sp>
      </p:grpSp>
      <p:grpSp>
        <p:nvGrpSpPr>
          <p:cNvPr id="39" name="Agrupar 38">
            <a:extLst>
              <a:ext uri="{FF2B5EF4-FFF2-40B4-BE49-F238E27FC236}">
                <a16:creationId xmlns:a16="http://schemas.microsoft.com/office/drawing/2014/main" id="{734B9D0D-60AA-4564-BB3C-0F89C3947DBA}"/>
              </a:ext>
            </a:extLst>
          </p:cNvPr>
          <p:cNvGrpSpPr/>
          <p:nvPr/>
        </p:nvGrpSpPr>
        <p:grpSpPr>
          <a:xfrm>
            <a:off x="1042447" y="2281892"/>
            <a:ext cx="3820277" cy="806975"/>
            <a:chOff x="1042447" y="1219070"/>
            <a:chExt cx="3820277" cy="806975"/>
          </a:xfrm>
        </p:grpSpPr>
        <p:sp>
          <p:nvSpPr>
            <p:cNvPr id="40" name="CaixaDeTexto 39">
              <a:extLst>
                <a:ext uri="{FF2B5EF4-FFF2-40B4-BE49-F238E27FC236}">
                  <a16:creationId xmlns:a16="http://schemas.microsoft.com/office/drawing/2014/main" id="{C65D2646-BED4-492F-871B-876AE25CAFF9}"/>
                </a:ext>
              </a:extLst>
            </p:cNvPr>
            <p:cNvSpPr txBox="1"/>
            <p:nvPr/>
          </p:nvSpPr>
          <p:spPr>
            <a:xfrm>
              <a:off x="1042447" y="1219070"/>
              <a:ext cx="1277914" cy="523220"/>
            </a:xfrm>
            <a:prstGeom prst="rect">
              <a:avLst/>
            </a:prstGeom>
            <a:noFill/>
          </p:spPr>
          <p:txBody>
            <a:bodyPr wrap="none" rtlCol="0">
              <a:spAutoFit/>
            </a:bodyPr>
            <a:lstStyle/>
            <a:p>
              <a:r>
                <a:rPr lang="pt-BR" sz="2800" b="1" dirty="0">
                  <a:latin typeface="Bahnschrift SemiLight SemiConde" panose="020B0502040204020203" pitchFamily="34" charset="0"/>
                </a:rPr>
                <a:t>Passo 2</a:t>
              </a:r>
            </a:p>
          </p:txBody>
        </p:sp>
        <p:sp>
          <p:nvSpPr>
            <p:cNvPr id="41" name="CaixaDeTexto 40">
              <a:extLst>
                <a:ext uri="{FF2B5EF4-FFF2-40B4-BE49-F238E27FC236}">
                  <a16:creationId xmlns:a16="http://schemas.microsoft.com/office/drawing/2014/main" id="{D3BF939F-C3D7-43CF-BF7B-CA5C7D21D73D}"/>
                </a:ext>
              </a:extLst>
            </p:cNvPr>
            <p:cNvSpPr txBox="1"/>
            <p:nvPr/>
          </p:nvSpPr>
          <p:spPr>
            <a:xfrm>
              <a:off x="1042447" y="1656713"/>
              <a:ext cx="3820277" cy="369332"/>
            </a:xfrm>
            <a:prstGeom prst="rect">
              <a:avLst/>
            </a:prstGeom>
            <a:noFill/>
          </p:spPr>
          <p:txBody>
            <a:bodyPr wrap="none" rtlCol="0">
              <a:spAutoFit/>
            </a:bodyPr>
            <a:lstStyle/>
            <a:p>
              <a:r>
                <a:rPr lang="pt-BR" dirty="0">
                  <a:latin typeface="Bahnschrift SemiLight SemiConde" panose="020B0502040204020203" pitchFamily="34" charset="0"/>
                </a:rPr>
                <a:t>Atribuir uma pontuação correspondente.</a:t>
              </a:r>
            </a:p>
          </p:txBody>
        </p:sp>
      </p:grpSp>
      <p:grpSp>
        <p:nvGrpSpPr>
          <p:cNvPr id="42" name="Agrupar 41">
            <a:extLst>
              <a:ext uri="{FF2B5EF4-FFF2-40B4-BE49-F238E27FC236}">
                <a16:creationId xmlns:a16="http://schemas.microsoft.com/office/drawing/2014/main" id="{1E184E5A-46E4-4781-9014-9C3FFB573DED}"/>
              </a:ext>
            </a:extLst>
          </p:cNvPr>
          <p:cNvGrpSpPr/>
          <p:nvPr/>
        </p:nvGrpSpPr>
        <p:grpSpPr>
          <a:xfrm>
            <a:off x="1038235" y="3355662"/>
            <a:ext cx="4322017" cy="806975"/>
            <a:chOff x="1042447" y="1219070"/>
            <a:chExt cx="4322017" cy="806975"/>
          </a:xfrm>
        </p:grpSpPr>
        <p:sp>
          <p:nvSpPr>
            <p:cNvPr id="43" name="CaixaDeTexto 42">
              <a:extLst>
                <a:ext uri="{FF2B5EF4-FFF2-40B4-BE49-F238E27FC236}">
                  <a16:creationId xmlns:a16="http://schemas.microsoft.com/office/drawing/2014/main" id="{B144FC8C-1FCA-4494-A3D9-78C84A0C843F}"/>
                </a:ext>
              </a:extLst>
            </p:cNvPr>
            <p:cNvSpPr txBox="1"/>
            <p:nvPr/>
          </p:nvSpPr>
          <p:spPr>
            <a:xfrm>
              <a:off x="1042447" y="1219070"/>
              <a:ext cx="1279517" cy="523220"/>
            </a:xfrm>
            <a:prstGeom prst="rect">
              <a:avLst/>
            </a:prstGeom>
            <a:noFill/>
          </p:spPr>
          <p:txBody>
            <a:bodyPr wrap="none" rtlCol="0">
              <a:spAutoFit/>
            </a:bodyPr>
            <a:lstStyle/>
            <a:p>
              <a:r>
                <a:rPr lang="pt-BR" sz="2800" b="1" dirty="0">
                  <a:latin typeface="Bahnschrift SemiLight SemiConde" panose="020B0502040204020203" pitchFamily="34" charset="0"/>
                </a:rPr>
                <a:t>Passo 3</a:t>
              </a:r>
            </a:p>
          </p:txBody>
        </p:sp>
        <p:sp>
          <p:nvSpPr>
            <p:cNvPr id="44" name="CaixaDeTexto 43">
              <a:extLst>
                <a:ext uri="{FF2B5EF4-FFF2-40B4-BE49-F238E27FC236}">
                  <a16:creationId xmlns:a16="http://schemas.microsoft.com/office/drawing/2014/main" id="{E4010A03-79AC-4A88-A89E-FC5A52EF4954}"/>
                </a:ext>
              </a:extLst>
            </p:cNvPr>
            <p:cNvSpPr txBox="1"/>
            <p:nvPr/>
          </p:nvSpPr>
          <p:spPr>
            <a:xfrm>
              <a:off x="1042447" y="1656713"/>
              <a:ext cx="4322017" cy="369332"/>
            </a:xfrm>
            <a:prstGeom prst="rect">
              <a:avLst/>
            </a:prstGeom>
            <a:noFill/>
          </p:spPr>
          <p:txBody>
            <a:bodyPr wrap="none" rtlCol="0">
              <a:spAutoFit/>
            </a:bodyPr>
            <a:lstStyle/>
            <a:p>
              <a:r>
                <a:rPr lang="pt-BR" dirty="0">
                  <a:latin typeface="Bahnschrift SemiLight SemiConde" panose="020B0502040204020203" pitchFamily="34" charset="0"/>
                </a:rPr>
                <a:t>Somar os pontos ganhos por cada alternativa.</a:t>
              </a:r>
            </a:p>
          </p:txBody>
        </p:sp>
      </p:grpSp>
      <p:grpSp>
        <p:nvGrpSpPr>
          <p:cNvPr id="45" name="Agrupar 44">
            <a:extLst>
              <a:ext uri="{FF2B5EF4-FFF2-40B4-BE49-F238E27FC236}">
                <a16:creationId xmlns:a16="http://schemas.microsoft.com/office/drawing/2014/main" id="{B4CB8462-B2AE-477C-9BDB-E20A12F21C57}"/>
              </a:ext>
            </a:extLst>
          </p:cNvPr>
          <p:cNvGrpSpPr/>
          <p:nvPr/>
        </p:nvGrpSpPr>
        <p:grpSpPr>
          <a:xfrm>
            <a:off x="1042447" y="4415373"/>
            <a:ext cx="4171335" cy="806975"/>
            <a:chOff x="1042447" y="1219070"/>
            <a:chExt cx="4171335" cy="806975"/>
          </a:xfrm>
        </p:grpSpPr>
        <p:sp>
          <p:nvSpPr>
            <p:cNvPr id="46" name="CaixaDeTexto 45">
              <a:extLst>
                <a:ext uri="{FF2B5EF4-FFF2-40B4-BE49-F238E27FC236}">
                  <a16:creationId xmlns:a16="http://schemas.microsoft.com/office/drawing/2014/main" id="{FEB609FC-37F2-48AD-8B10-CDA6529574E4}"/>
                </a:ext>
              </a:extLst>
            </p:cNvPr>
            <p:cNvSpPr txBox="1"/>
            <p:nvPr/>
          </p:nvSpPr>
          <p:spPr>
            <a:xfrm>
              <a:off x="1042447" y="1219070"/>
              <a:ext cx="1292341" cy="523220"/>
            </a:xfrm>
            <a:prstGeom prst="rect">
              <a:avLst/>
            </a:prstGeom>
            <a:noFill/>
          </p:spPr>
          <p:txBody>
            <a:bodyPr wrap="none" rtlCol="0">
              <a:spAutoFit/>
            </a:bodyPr>
            <a:lstStyle/>
            <a:p>
              <a:r>
                <a:rPr lang="pt-BR" sz="2800" b="1" dirty="0">
                  <a:latin typeface="Bahnschrift SemiLight SemiConde" panose="020B0502040204020203" pitchFamily="34" charset="0"/>
                </a:rPr>
                <a:t>Passo 4</a:t>
              </a:r>
            </a:p>
          </p:txBody>
        </p:sp>
        <p:sp>
          <p:nvSpPr>
            <p:cNvPr id="47" name="CaixaDeTexto 46">
              <a:extLst>
                <a:ext uri="{FF2B5EF4-FFF2-40B4-BE49-F238E27FC236}">
                  <a16:creationId xmlns:a16="http://schemas.microsoft.com/office/drawing/2014/main" id="{5EAA2DFB-F38A-40B8-A7F3-BB74B39CA48F}"/>
                </a:ext>
              </a:extLst>
            </p:cNvPr>
            <p:cNvSpPr txBox="1"/>
            <p:nvPr/>
          </p:nvSpPr>
          <p:spPr>
            <a:xfrm>
              <a:off x="1042447" y="1656713"/>
              <a:ext cx="4171335"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 de forma crescente.</a:t>
              </a:r>
            </a:p>
          </p:txBody>
        </p:sp>
      </p:grpSp>
      <p:sp>
        <p:nvSpPr>
          <p:cNvPr id="50" name="CaixaDeTexto 49">
            <a:extLst>
              <a:ext uri="{FF2B5EF4-FFF2-40B4-BE49-F238E27FC236}">
                <a16:creationId xmlns:a16="http://schemas.microsoft.com/office/drawing/2014/main" id="{1A1CE1BC-3042-4FCA-999E-6F9C9AAD301F}"/>
              </a:ext>
            </a:extLst>
          </p:cNvPr>
          <p:cNvSpPr txBox="1"/>
          <p:nvPr/>
        </p:nvSpPr>
        <p:spPr>
          <a:xfrm>
            <a:off x="6706501" y="1567776"/>
            <a:ext cx="4556585" cy="400110"/>
          </a:xfrm>
          <a:prstGeom prst="rect">
            <a:avLst/>
          </a:prstGeom>
          <a:solidFill>
            <a:schemeClr val="accent1">
              <a:lumMod val="20000"/>
              <a:lumOff val="80000"/>
            </a:schemeClr>
          </a:solidFill>
        </p:spPr>
        <p:txBody>
          <a:bodyPr wrap="square" rtlCol="0">
            <a:spAutoFit/>
          </a:bodyPr>
          <a:lstStyle/>
          <a:p>
            <a:pPr algn="ctr"/>
            <a:r>
              <a:rPr lang="pt-BR" sz="2000" b="1" dirty="0"/>
              <a:t>CRITÉRIOS</a:t>
            </a:r>
          </a:p>
        </p:txBody>
      </p:sp>
      <p:sp>
        <p:nvSpPr>
          <p:cNvPr id="51" name="CaixaDeTexto 50">
            <a:extLst>
              <a:ext uri="{FF2B5EF4-FFF2-40B4-BE49-F238E27FC236}">
                <a16:creationId xmlns:a16="http://schemas.microsoft.com/office/drawing/2014/main" id="{064CB3C1-C9A7-445A-9A00-41566E16BA06}"/>
              </a:ext>
            </a:extLst>
          </p:cNvPr>
          <p:cNvSpPr txBox="1"/>
          <p:nvPr/>
        </p:nvSpPr>
        <p:spPr>
          <a:xfrm rot="16200000">
            <a:off x="4643717" y="3212601"/>
            <a:ext cx="2880720" cy="400110"/>
          </a:xfrm>
          <a:prstGeom prst="rect">
            <a:avLst/>
          </a:prstGeom>
          <a:solidFill>
            <a:schemeClr val="accent1">
              <a:lumMod val="60000"/>
              <a:lumOff val="40000"/>
            </a:schemeClr>
          </a:solidFill>
        </p:spPr>
        <p:txBody>
          <a:bodyPr wrap="square" rtlCol="0">
            <a:spAutoFit/>
          </a:bodyPr>
          <a:lstStyle/>
          <a:p>
            <a:pPr algn="ctr"/>
            <a:r>
              <a:rPr lang="pt-BR" sz="2000" b="1" dirty="0"/>
              <a:t>ALTERNATIVAS</a:t>
            </a:r>
          </a:p>
        </p:txBody>
      </p:sp>
      <p:pic>
        <p:nvPicPr>
          <p:cNvPr id="53" name="Imagem 52" descr="Casa com jardim na frente&#10;&#10;Descrição gerada automaticamente">
            <a:extLst>
              <a:ext uri="{FF2B5EF4-FFF2-40B4-BE49-F238E27FC236}">
                <a16:creationId xmlns:a16="http://schemas.microsoft.com/office/drawing/2014/main" id="{3AC0F2D7-CAC8-4651-B87D-0E4837C55F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72638" y="2520955"/>
            <a:ext cx="2424311" cy="1783401"/>
          </a:xfrm>
          <a:prstGeom prst="rect">
            <a:avLst/>
          </a:prstGeom>
        </p:spPr>
      </p:pic>
      <p:sp>
        <p:nvSpPr>
          <p:cNvPr id="54" name="CaixaDeTexto 53">
            <a:extLst>
              <a:ext uri="{FF2B5EF4-FFF2-40B4-BE49-F238E27FC236}">
                <a16:creationId xmlns:a16="http://schemas.microsoft.com/office/drawing/2014/main" id="{9BFAAB95-C734-46BE-859D-F45C5DD17EC9}"/>
              </a:ext>
            </a:extLst>
          </p:cNvPr>
          <p:cNvSpPr txBox="1"/>
          <p:nvPr/>
        </p:nvSpPr>
        <p:spPr>
          <a:xfrm>
            <a:off x="9281812" y="2052919"/>
            <a:ext cx="2097690" cy="954107"/>
          </a:xfrm>
          <a:prstGeom prst="rect">
            <a:avLst/>
          </a:prstGeom>
          <a:noFill/>
        </p:spPr>
        <p:txBody>
          <a:bodyPr wrap="none" rtlCol="0">
            <a:spAutoFit/>
          </a:bodyPr>
          <a:lstStyle/>
          <a:p>
            <a:pPr algn="r"/>
            <a:r>
              <a:rPr lang="pt-BR" sz="1400" dirty="0"/>
              <a:t>C1 - Número de Quartos</a:t>
            </a:r>
          </a:p>
          <a:p>
            <a:pPr algn="r"/>
            <a:r>
              <a:rPr lang="pt-BR" sz="1400" dirty="0"/>
              <a:t>C2 - Número de Banheiros</a:t>
            </a:r>
          </a:p>
          <a:p>
            <a:pPr algn="r"/>
            <a:r>
              <a:rPr lang="pt-BR" sz="1400" dirty="0"/>
              <a:t>...</a:t>
            </a:r>
          </a:p>
          <a:p>
            <a:pPr algn="r"/>
            <a:r>
              <a:rPr lang="pt-BR" sz="1400" i="1" dirty="0" err="1"/>
              <a:t>Cn</a:t>
            </a:r>
            <a:r>
              <a:rPr lang="pt-BR" sz="1400" i="1" dirty="0"/>
              <a:t> - Playground</a:t>
            </a:r>
          </a:p>
        </p:txBody>
      </p:sp>
      <p:sp>
        <p:nvSpPr>
          <p:cNvPr id="55" name="CaixaDeTexto 54">
            <a:extLst>
              <a:ext uri="{FF2B5EF4-FFF2-40B4-BE49-F238E27FC236}">
                <a16:creationId xmlns:a16="http://schemas.microsoft.com/office/drawing/2014/main" id="{67CDE78B-CECB-4571-800D-1B6AB0897115}"/>
              </a:ext>
            </a:extLst>
          </p:cNvPr>
          <p:cNvSpPr txBox="1"/>
          <p:nvPr/>
        </p:nvSpPr>
        <p:spPr>
          <a:xfrm>
            <a:off x="6711826" y="3788042"/>
            <a:ext cx="1192186" cy="954107"/>
          </a:xfrm>
          <a:prstGeom prst="rect">
            <a:avLst/>
          </a:prstGeom>
          <a:noFill/>
        </p:spPr>
        <p:txBody>
          <a:bodyPr wrap="none" rtlCol="0">
            <a:spAutoFit/>
          </a:bodyPr>
          <a:lstStyle/>
          <a:p>
            <a:r>
              <a:rPr lang="pt-BR" sz="1400" dirty="0"/>
              <a:t>A1 – Imóvel 1</a:t>
            </a:r>
          </a:p>
          <a:p>
            <a:r>
              <a:rPr lang="pt-BR" sz="1400" i="1" dirty="0"/>
              <a:t>A2 – Imóvel 2</a:t>
            </a:r>
          </a:p>
          <a:p>
            <a:r>
              <a:rPr lang="pt-BR" sz="1400" i="1" dirty="0"/>
              <a:t>...</a:t>
            </a:r>
          </a:p>
          <a:p>
            <a:r>
              <a:rPr lang="pt-BR" sz="1400" i="1" dirty="0" err="1"/>
              <a:t>An</a:t>
            </a:r>
            <a:r>
              <a:rPr lang="pt-BR" sz="1400" i="1" dirty="0"/>
              <a:t> – Imóvel N</a:t>
            </a:r>
          </a:p>
        </p:txBody>
      </p:sp>
    </p:spTree>
    <p:extLst>
      <p:ext uri="{BB962C8B-B14F-4D97-AF65-F5344CB8AC3E}">
        <p14:creationId xmlns:p14="http://schemas.microsoft.com/office/powerpoint/2010/main" val="211454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Conector reto 48">
            <a:extLst>
              <a:ext uri="{FF2B5EF4-FFF2-40B4-BE49-F238E27FC236}">
                <a16:creationId xmlns:a16="http://schemas.microsoft.com/office/drawing/2014/main" id="{21E5E1B4-2C9D-4C3B-8145-55D8D8CFBC13}"/>
              </a:ext>
            </a:extLst>
          </p:cNvPr>
          <p:cNvCxnSpPr/>
          <p:nvPr/>
        </p:nvCxnSpPr>
        <p:spPr>
          <a:xfrm flipV="1">
            <a:off x="10970921" y="5103523"/>
            <a:ext cx="0" cy="3103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Imagem 34" descr="Interface gráfica do usuário&#10;&#10;Descrição gerada automaticamente com confiança média">
            <a:extLst>
              <a:ext uri="{FF2B5EF4-FFF2-40B4-BE49-F238E27FC236}">
                <a16:creationId xmlns:a16="http://schemas.microsoft.com/office/drawing/2014/main" id="{AF0F9F6D-F9D5-4248-80B3-7827BC41C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830" y="5121585"/>
            <a:ext cx="2170182" cy="1085091"/>
          </a:xfrm>
          <a:prstGeom prst="rect">
            <a:avLst/>
          </a:prstGeom>
          <a:effectLst>
            <a:outerShdw blurRad="76200" dir="18900000" sy="23000" kx="-1200000" algn="bl" rotWithShape="0">
              <a:prstClr val="black">
                <a:alpha val="20000"/>
              </a:prstClr>
            </a:outerShdw>
          </a:effectLst>
        </p:spPr>
      </p:pic>
      <p:cxnSp>
        <p:nvCxnSpPr>
          <p:cNvPr id="16" name="Conector reto 15">
            <a:extLst>
              <a:ext uri="{FF2B5EF4-FFF2-40B4-BE49-F238E27FC236}">
                <a16:creationId xmlns:a16="http://schemas.microsoft.com/office/drawing/2014/main" id="{330D2F92-BD4F-4D44-AF81-3C6DFCF6CC35}"/>
              </a:ext>
            </a:extLst>
          </p:cNvPr>
          <p:cNvCxnSpPr>
            <a:stCxn id="9" idx="4"/>
            <a:endCxn id="28" idx="0"/>
          </p:cNvCxnSpPr>
          <p:nvPr/>
        </p:nvCxnSpPr>
        <p:spPr>
          <a:xfrm>
            <a:off x="572252" y="1982920"/>
            <a:ext cx="0" cy="2489278"/>
          </a:xfrm>
          <a:prstGeom prst="line">
            <a:avLst/>
          </a:prstGeom>
          <a:ln w="28575">
            <a:solidFill>
              <a:srgbClr val="3941C3"/>
            </a:solidFill>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3"/>
          <a:stretch>
            <a:fillRect/>
          </a:stretch>
        </p:blipFill>
        <p:spPr>
          <a:xfrm rot="10800000">
            <a:off x="-2" y="5555354"/>
            <a:ext cx="12183281" cy="1302644"/>
          </a:xfrm>
          <a:prstGeom prst="rect">
            <a:avLst/>
          </a:prstGeom>
        </p:spPr>
      </p:pic>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665" y="6335715"/>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8805616" cy="646331"/>
          </a:xfrm>
          <a:prstGeom prst="rect">
            <a:avLst/>
          </a:prstGeom>
          <a:noFill/>
        </p:spPr>
        <p:txBody>
          <a:bodyPr wrap="none" rtlCol="0">
            <a:spAutoFit/>
          </a:bodyPr>
          <a:lstStyle/>
          <a:p>
            <a:r>
              <a:rPr lang="pt-BR" sz="3600" dirty="0">
                <a:latin typeface="Bahnschrift SemiBold" panose="020B0502040204020203" pitchFamily="34" charset="0"/>
              </a:rPr>
              <a:t>IMPLEMENTANDO O MÉTODO DE BORDA</a:t>
            </a:r>
          </a:p>
        </p:txBody>
      </p:sp>
      <p:sp>
        <p:nvSpPr>
          <p:cNvPr id="9" name="Elipse 8">
            <a:extLst>
              <a:ext uri="{FF2B5EF4-FFF2-40B4-BE49-F238E27FC236}">
                <a16:creationId xmlns:a16="http://schemas.microsoft.com/office/drawing/2014/main" id="{4C764F74-5CFE-413A-AB36-8AB8606E3427}"/>
              </a:ext>
            </a:extLst>
          </p:cNvPr>
          <p:cNvSpPr/>
          <p:nvPr/>
        </p:nvSpPr>
        <p:spPr>
          <a:xfrm>
            <a:off x="230252" y="1298920"/>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1</a:t>
            </a:r>
            <a:endParaRPr lang="pt-BR" b="1" dirty="0">
              <a:solidFill>
                <a:srgbClr val="002060"/>
              </a:solidFill>
            </a:endParaRPr>
          </a:p>
        </p:txBody>
      </p:sp>
      <p:sp>
        <p:nvSpPr>
          <p:cNvPr id="26" name="Elipse 25">
            <a:extLst>
              <a:ext uri="{FF2B5EF4-FFF2-40B4-BE49-F238E27FC236}">
                <a16:creationId xmlns:a16="http://schemas.microsoft.com/office/drawing/2014/main" id="{B8A388AF-4E5B-4B7A-AE0F-1B2EF5E8A915}"/>
              </a:ext>
            </a:extLst>
          </p:cNvPr>
          <p:cNvSpPr/>
          <p:nvPr/>
        </p:nvSpPr>
        <p:spPr>
          <a:xfrm>
            <a:off x="230252" y="2356679"/>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2</a:t>
            </a:r>
          </a:p>
        </p:txBody>
      </p:sp>
      <p:sp>
        <p:nvSpPr>
          <p:cNvPr id="27" name="Elipse 26">
            <a:extLst>
              <a:ext uri="{FF2B5EF4-FFF2-40B4-BE49-F238E27FC236}">
                <a16:creationId xmlns:a16="http://schemas.microsoft.com/office/drawing/2014/main" id="{FD45CCE3-9DEB-4D1B-8592-1183F8CC0601}"/>
              </a:ext>
            </a:extLst>
          </p:cNvPr>
          <p:cNvSpPr/>
          <p:nvPr/>
        </p:nvSpPr>
        <p:spPr>
          <a:xfrm>
            <a:off x="230252" y="341443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3</a:t>
            </a:r>
          </a:p>
        </p:txBody>
      </p:sp>
      <p:sp>
        <p:nvSpPr>
          <p:cNvPr id="28" name="Elipse 27">
            <a:extLst>
              <a:ext uri="{FF2B5EF4-FFF2-40B4-BE49-F238E27FC236}">
                <a16:creationId xmlns:a16="http://schemas.microsoft.com/office/drawing/2014/main" id="{C621969C-170A-40C3-9B41-0A1B55B30CD7}"/>
              </a:ext>
            </a:extLst>
          </p:cNvPr>
          <p:cNvSpPr/>
          <p:nvPr/>
        </p:nvSpPr>
        <p:spPr>
          <a:xfrm>
            <a:off x="230252" y="447219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4</a:t>
            </a:r>
          </a:p>
        </p:txBody>
      </p:sp>
      <p:grpSp>
        <p:nvGrpSpPr>
          <p:cNvPr id="29" name="Agrupar 28">
            <a:extLst>
              <a:ext uri="{FF2B5EF4-FFF2-40B4-BE49-F238E27FC236}">
                <a16:creationId xmlns:a16="http://schemas.microsoft.com/office/drawing/2014/main" id="{96D9D734-CEC0-4BAA-AAD4-1DC3C802ED89}"/>
              </a:ext>
            </a:extLst>
          </p:cNvPr>
          <p:cNvGrpSpPr/>
          <p:nvPr/>
        </p:nvGrpSpPr>
        <p:grpSpPr>
          <a:xfrm>
            <a:off x="5016101" y="1153143"/>
            <a:ext cx="7150054" cy="5439999"/>
            <a:chOff x="5016100" y="1027483"/>
            <a:chExt cx="7315215" cy="5565659"/>
          </a:xfrm>
        </p:grpSpPr>
        <p:pic>
          <p:nvPicPr>
            <p:cNvPr id="21" name="Imagem 20" descr="Tela de computador&#10;&#10;Descrição gerada automaticamente">
              <a:extLst>
                <a:ext uri="{FF2B5EF4-FFF2-40B4-BE49-F238E27FC236}">
                  <a16:creationId xmlns:a16="http://schemas.microsoft.com/office/drawing/2014/main" id="{25C4CD55-1DB2-4810-BF61-9FE9AECA5B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6100" y="1027483"/>
              <a:ext cx="7315215" cy="5565659"/>
            </a:xfrm>
            <a:prstGeom prst="rect">
              <a:avLst/>
            </a:prstGeom>
          </p:spPr>
        </p:pic>
        <p:sp>
          <p:nvSpPr>
            <p:cNvPr id="22" name="Retângulo 21">
              <a:extLst>
                <a:ext uri="{FF2B5EF4-FFF2-40B4-BE49-F238E27FC236}">
                  <a16:creationId xmlns:a16="http://schemas.microsoft.com/office/drawing/2014/main" id="{6A009508-1AC3-40F9-8898-7504775DBA01}"/>
                </a:ext>
              </a:extLst>
            </p:cNvPr>
            <p:cNvSpPr/>
            <p:nvPr/>
          </p:nvSpPr>
          <p:spPr>
            <a:xfrm>
              <a:off x="5654736" y="1211836"/>
              <a:ext cx="6084000" cy="38572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860C0DD8-9DF4-4FC1-B671-BB52DAFEB1FD}"/>
              </a:ext>
            </a:extLst>
          </p:cNvPr>
          <p:cNvGrpSpPr/>
          <p:nvPr/>
        </p:nvGrpSpPr>
        <p:grpSpPr>
          <a:xfrm>
            <a:off x="1042447" y="1219070"/>
            <a:ext cx="2363147" cy="806975"/>
            <a:chOff x="1042447" y="1219070"/>
            <a:chExt cx="2363147" cy="806975"/>
          </a:xfrm>
        </p:grpSpPr>
        <p:sp>
          <p:nvSpPr>
            <p:cNvPr id="36" name="CaixaDeTexto 35">
              <a:extLst>
                <a:ext uri="{FF2B5EF4-FFF2-40B4-BE49-F238E27FC236}">
                  <a16:creationId xmlns:a16="http://schemas.microsoft.com/office/drawing/2014/main" id="{34C88BED-6A6C-4BBD-8321-6BBDE6E6B239}"/>
                </a:ext>
              </a:extLst>
            </p:cNvPr>
            <p:cNvSpPr txBox="1"/>
            <p:nvPr/>
          </p:nvSpPr>
          <p:spPr>
            <a:xfrm>
              <a:off x="1042447" y="1219070"/>
              <a:ext cx="1220206" cy="523220"/>
            </a:xfrm>
            <a:prstGeom prst="rect">
              <a:avLst/>
            </a:prstGeom>
            <a:noFill/>
          </p:spPr>
          <p:txBody>
            <a:bodyPr wrap="none" rtlCol="0">
              <a:spAutoFit/>
            </a:bodyPr>
            <a:lstStyle/>
            <a:p>
              <a:r>
                <a:rPr lang="pt-BR" sz="2800" b="1" dirty="0">
                  <a:latin typeface="Bahnschrift SemiLight SemiConde" panose="020B0502040204020203" pitchFamily="34" charset="0"/>
                </a:rPr>
                <a:t>Passo 1</a:t>
              </a:r>
            </a:p>
          </p:txBody>
        </p:sp>
        <p:sp>
          <p:nvSpPr>
            <p:cNvPr id="37" name="CaixaDeTexto 36">
              <a:extLst>
                <a:ext uri="{FF2B5EF4-FFF2-40B4-BE49-F238E27FC236}">
                  <a16:creationId xmlns:a16="http://schemas.microsoft.com/office/drawing/2014/main" id="{36830632-EBBD-4CAC-954F-9388CB32235E}"/>
                </a:ext>
              </a:extLst>
            </p:cNvPr>
            <p:cNvSpPr txBox="1"/>
            <p:nvPr/>
          </p:nvSpPr>
          <p:spPr>
            <a:xfrm>
              <a:off x="1042447" y="1656713"/>
              <a:ext cx="2363147"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a:t>
              </a:r>
            </a:p>
          </p:txBody>
        </p:sp>
      </p:grpSp>
      <p:grpSp>
        <p:nvGrpSpPr>
          <p:cNvPr id="39" name="Agrupar 38">
            <a:extLst>
              <a:ext uri="{FF2B5EF4-FFF2-40B4-BE49-F238E27FC236}">
                <a16:creationId xmlns:a16="http://schemas.microsoft.com/office/drawing/2014/main" id="{734B9D0D-60AA-4564-BB3C-0F89C3947DBA}"/>
              </a:ext>
            </a:extLst>
          </p:cNvPr>
          <p:cNvGrpSpPr/>
          <p:nvPr/>
        </p:nvGrpSpPr>
        <p:grpSpPr>
          <a:xfrm>
            <a:off x="1042447" y="2281892"/>
            <a:ext cx="3820277" cy="806975"/>
            <a:chOff x="1042447" y="1219070"/>
            <a:chExt cx="3820277" cy="806975"/>
          </a:xfrm>
        </p:grpSpPr>
        <p:sp>
          <p:nvSpPr>
            <p:cNvPr id="40" name="CaixaDeTexto 39">
              <a:extLst>
                <a:ext uri="{FF2B5EF4-FFF2-40B4-BE49-F238E27FC236}">
                  <a16:creationId xmlns:a16="http://schemas.microsoft.com/office/drawing/2014/main" id="{C65D2646-BED4-492F-871B-876AE25CAFF9}"/>
                </a:ext>
              </a:extLst>
            </p:cNvPr>
            <p:cNvSpPr txBox="1"/>
            <p:nvPr/>
          </p:nvSpPr>
          <p:spPr>
            <a:xfrm>
              <a:off x="1042447" y="1219070"/>
              <a:ext cx="1277914" cy="523220"/>
            </a:xfrm>
            <a:prstGeom prst="rect">
              <a:avLst/>
            </a:prstGeom>
            <a:noFill/>
          </p:spPr>
          <p:txBody>
            <a:bodyPr wrap="none" rtlCol="0">
              <a:spAutoFit/>
            </a:bodyPr>
            <a:lstStyle/>
            <a:p>
              <a:r>
                <a:rPr lang="pt-BR" sz="2800" b="1" dirty="0">
                  <a:latin typeface="Bahnschrift SemiLight SemiConde" panose="020B0502040204020203" pitchFamily="34" charset="0"/>
                </a:rPr>
                <a:t>Passo 2</a:t>
              </a:r>
            </a:p>
          </p:txBody>
        </p:sp>
        <p:sp>
          <p:nvSpPr>
            <p:cNvPr id="41" name="CaixaDeTexto 40">
              <a:extLst>
                <a:ext uri="{FF2B5EF4-FFF2-40B4-BE49-F238E27FC236}">
                  <a16:creationId xmlns:a16="http://schemas.microsoft.com/office/drawing/2014/main" id="{D3BF939F-C3D7-43CF-BF7B-CA5C7D21D73D}"/>
                </a:ext>
              </a:extLst>
            </p:cNvPr>
            <p:cNvSpPr txBox="1"/>
            <p:nvPr/>
          </p:nvSpPr>
          <p:spPr>
            <a:xfrm>
              <a:off x="1042447" y="1656713"/>
              <a:ext cx="3820277" cy="369332"/>
            </a:xfrm>
            <a:prstGeom prst="rect">
              <a:avLst/>
            </a:prstGeom>
            <a:noFill/>
          </p:spPr>
          <p:txBody>
            <a:bodyPr wrap="none" rtlCol="0">
              <a:spAutoFit/>
            </a:bodyPr>
            <a:lstStyle/>
            <a:p>
              <a:r>
                <a:rPr lang="pt-BR" dirty="0">
                  <a:latin typeface="Bahnschrift SemiLight SemiConde" panose="020B0502040204020203" pitchFamily="34" charset="0"/>
                </a:rPr>
                <a:t>Atribuir uma pontuação correspondente.</a:t>
              </a:r>
            </a:p>
          </p:txBody>
        </p:sp>
      </p:grpSp>
      <p:grpSp>
        <p:nvGrpSpPr>
          <p:cNvPr id="42" name="Agrupar 41">
            <a:extLst>
              <a:ext uri="{FF2B5EF4-FFF2-40B4-BE49-F238E27FC236}">
                <a16:creationId xmlns:a16="http://schemas.microsoft.com/office/drawing/2014/main" id="{1E184E5A-46E4-4781-9014-9C3FFB573DED}"/>
              </a:ext>
            </a:extLst>
          </p:cNvPr>
          <p:cNvGrpSpPr/>
          <p:nvPr/>
        </p:nvGrpSpPr>
        <p:grpSpPr>
          <a:xfrm>
            <a:off x="1038235" y="3355662"/>
            <a:ext cx="4322017" cy="806975"/>
            <a:chOff x="1042447" y="1219070"/>
            <a:chExt cx="4322017" cy="806975"/>
          </a:xfrm>
        </p:grpSpPr>
        <p:sp>
          <p:nvSpPr>
            <p:cNvPr id="43" name="CaixaDeTexto 42">
              <a:extLst>
                <a:ext uri="{FF2B5EF4-FFF2-40B4-BE49-F238E27FC236}">
                  <a16:creationId xmlns:a16="http://schemas.microsoft.com/office/drawing/2014/main" id="{B144FC8C-1FCA-4494-A3D9-78C84A0C843F}"/>
                </a:ext>
              </a:extLst>
            </p:cNvPr>
            <p:cNvSpPr txBox="1"/>
            <p:nvPr/>
          </p:nvSpPr>
          <p:spPr>
            <a:xfrm>
              <a:off x="1042447" y="1219070"/>
              <a:ext cx="1279517" cy="523220"/>
            </a:xfrm>
            <a:prstGeom prst="rect">
              <a:avLst/>
            </a:prstGeom>
            <a:noFill/>
          </p:spPr>
          <p:txBody>
            <a:bodyPr wrap="none" rtlCol="0">
              <a:spAutoFit/>
            </a:bodyPr>
            <a:lstStyle/>
            <a:p>
              <a:r>
                <a:rPr lang="pt-BR" sz="2800" b="1" dirty="0">
                  <a:latin typeface="Bahnschrift SemiLight SemiConde" panose="020B0502040204020203" pitchFamily="34" charset="0"/>
                </a:rPr>
                <a:t>Passo 3</a:t>
              </a:r>
            </a:p>
          </p:txBody>
        </p:sp>
        <p:sp>
          <p:nvSpPr>
            <p:cNvPr id="44" name="CaixaDeTexto 43">
              <a:extLst>
                <a:ext uri="{FF2B5EF4-FFF2-40B4-BE49-F238E27FC236}">
                  <a16:creationId xmlns:a16="http://schemas.microsoft.com/office/drawing/2014/main" id="{E4010A03-79AC-4A88-A89E-FC5A52EF4954}"/>
                </a:ext>
              </a:extLst>
            </p:cNvPr>
            <p:cNvSpPr txBox="1"/>
            <p:nvPr/>
          </p:nvSpPr>
          <p:spPr>
            <a:xfrm>
              <a:off x="1042447" y="1656713"/>
              <a:ext cx="4322017" cy="369332"/>
            </a:xfrm>
            <a:prstGeom prst="rect">
              <a:avLst/>
            </a:prstGeom>
            <a:noFill/>
          </p:spPr>
          <p:txBody>
            <a:bodyPr wrap="none" rtlCol="0">
              <a:spAutoFit/>
            </a:bodyPr>
            <a:lstStyle/>
            <a:p>
              <a:r>
                <a:rPr lang="pt-BR" dirty="0">
                  <a:latin typeface="Bahnschrift SemiLight SemiConde" panose="020B0502040204020203" pitchFamily="34" charset="0"/>
                </a:rPr>
                <a:t>Somar os pontos ganhos por cada alternativa.</a:t>
              </a:r>
            </a:p>
          </p:txBody>
        </p:sp>
      </p:grpSp>
      <p:grpSp>
        <p:nvGrpSpPr>
          <p:cNvPr id="45" name="Agrupar 44">
            <a:extLst>
              <a:ext uri="{FF2B5EF4-FFF2-40B4-BE49-F238E27FC236}">
                <a16:creationId xmlns:a16="http://schemas.microsoft.com/office/drawing/2014/main" id="{B4CB8462-B2AE-477C-9BDB-E20A12F21C57}"/>
              </a:ext>
            </a:extLst>
          </p:cNvPr>
          <p:cNvGrpSpPr/>
          <p:nvPr/>
        </p:nvGrpSpPr>
        <p:grpSpPr>
          <a:xfrm>
            <a:off x="1042447" y="4415373"/>
            <a:ext cx="4171335" cy="806975"/>
            <a:chOff x="1042447" y="1219070"/>
            <a:chExt cx="4171335" cy="806975"/>
          </a:xfrm>
        </p:grpSpPr>
        <p:sp>
          <p:nvSpPr>
            <p:cNvPr id="46" name="CaixaDeTexto 45">
              <a:extLst>
                <a:ext uri="{FF2B5EF4-FFF2-40B4-BE49-F238E27FC236}">
                  <a16:creationId xmlns:a16="http://schemas.microsoft.com/office/drawing/2014/main" id="{FEB609FC-37F2-48AD-8B10-CDA6529574E4}"/>
                </a:ext>
              </a:extLst>
            </p:cNvPr>
            <p:cNvSpPr txBox="1"/>
            <p:nvPr/>
          </p:nvSpPr>
          <p:spPr>
            <a:xfrm>
              <a:off x="1042447" y="1219070"/>
              <a:ext cx="1292341" cy="523220"/>
            </a:xfrm>
            <a:prstGeom prst="rect">
              <a:avLst/>
            </a:prstGeom>
            <a:noFill/>
          </p:spPr>
          <p:txBody>
            <a:bodyPr wrap="none" rtlCol="0">
              <a:spAutoFit/>
            </a:bodyPr>
            <a:lstStyle/>
            <a:p>
              <a:r>
                <a:rPr lang="pt-BR" sz="2800" b="1" dirty="0">
                  <a:latin typeface="Bahnschrift SemiLight SemiConde" panose="020B0502040204020203" pitchFamily="34" charset="0"/>
                </a:rPr>
                <a:t>Passo 4</a:t>
              </a:r>
            </a:p>
          </p:txBody>
        </p:sp>
        <p:sp>
          <p:nvSpPr>
            <p:cNvPr id="47" name="CaixaDeTexto 46">
              <a:extLst>
                <a:ext uri="{FF2B5EF4-FFF2-40B4-BE49-F238E27FC236}">
                  <a16:creationId xmlns:a16="http://schemas.microsoft.com/office/drawing/2014/main" id="{5EAA2DFB-F38A-40B8-A7F3-BB74B39CA48F}"/>
                </a:ext>
              </a:extLst>
            </p:cNvPr>
            <p:cNvSpPr txBox="1"/>
            <p:nvPr/>
          </p:nvSpPr>
          <p:spPr>
            <a:xfrm>
              <a:off x="1042447" y="1656713"/>
              <a:ext cx="4171335"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 de forma crescente.</a:t>
              </a:r>
            </a:p>
          </p:txBody>
        </p:sp>
      </p:grpSp>
      <p:sp>
        <p:nvSpPr>
          <p:cNvPr id="50" name="CaixaDeTexto 49">
            <a:extLst>
              <a:ext uri="{FF2B5EF4-FFF2-40B4-BE49-F238E27FC236}">
                <a16:creationId xmlns:a16="http://schemas.microsoft.com/office/drawing/2014/main" id="{1A1CE1BC-3042-4FCA-999E-6F9C9AAD301F}"/>
              </a:ext>
            </a:extLst>
          </p:cNvPr>
          <p:cNvSpPr txBox="1"/>
          <p:nvPr/>
        </p:nvSpPr>
        <p:spPr>
          <a:xfrm>
            <a:off x="6706501" y="1567776"/>
            <a:ext cx="4556585" cy="400110"/>
          </a:xfrm>
          <a:prstGeom prst="rect">
            <a:avLst/>
          </a:prstGeom>
          <a:solidFill>
            <a:schemeClr val="accent1">
              <a:lumMod val="20000"/>
              <a:lumOff val="80000"/>
            </a:schemeClr>
          </a:solidFill>
        </p:spPr>
        <p:txBody>
          <a:bodyPr wrap="square" rtlCol="0">
            <a:spAutoFit/>
          </a:bodyPr>
          <a:lstStyle/>
          <a:p>
            <a:pPr algn="ctr"/>
            <a:r>
              <a:rPr lang="pt-BR" sz="2000" b="1" dirty="0"/>
              <a:t>CRITÉRIOS</a:t>
            </a:r>
          </a:p>
        </p:txBody>
      </p:sp>
      <p:sp>
        <p:nvSpPr>
          <p:cNvPr id="51" name="CaixaDeTexto 50">
            <a:extLst>
              <a:ext uri="{FF2B5EF4-FFF2-40B4-BE49-F238E27FC236}">
                <a16:creationId xmlns:a16="http://schemas.microsoft.com/office/drawing/2014/main" id="{064CB3C1-C9A7-445A-9A00-41566E16BA06}"/>
              </a:ext>
            </a:extLst>
          </p:cNvPr>
          <p:cNvSpPr txBox="1"/>
          <p:nvPr/>
        </p:nvSpPr>
        <p:spPr>
          <a:xfrm rot="16200000">
            <a:off x="4643717" y="3212601"/>
            <a:ext cx="2880720" cy="400110"/>
          </a:xfrm>
          <a:prstGeom prst="rect">
            <a:avLst/>
          </a:prstGeom>
          <a:solidFill>
            <a:schemeClr val="accent1">
              <a:lumMod val="60000"/>
              <a:lumOff val="40000"/>
            </a:schemeClr>
          </a:solidFill>
        </p:spPr>
        <p:txBody>
          <a:bodyPr wrap="square" rtlCol="0">
            <a:spAutoFit/>
          </a:bodyPr>
          <a:lstStyle/>
          <a:p>
            <a:pPr algn="ctr"/>
            <a:r>
              <a:rPr lang="pt-BR" sz="2000" b="1" dirty="0"/>
              <a:t>ALTERNATIVAS</a:t>
            </a:r>
          </a:p>
        </p:txBody>
      </p:sp>
      <p:pic>
        <p:nvPicPr>
          <p:cNvPr id="53" name="Imagem 52" descr="Casa com jardim na frente&#10;&#10;Descrição gerada automaticamente">
            <a:extLst>
              <a:ext uri="{FF2B5EF4-FFF2-40B4-BE49-F238E27FC236}">
                <a16:creationId xmlns:a16="http://schemas.microsoft.com/office/drawing/2014/main" id="{3AC0F2D7-CAC8-4651-B87D-0E4837C55F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72638" y="2520955"/>
            <a:ext cx="2424311" cy="1783401"/>
          </a:xfrm>
          <a:prstGeom prst="rect">
            <a:avLst/>
          </a:prstGeom>
        </p:spPr>
      </p:pic>
      <p:sp>
        <p:nvSpPr>
          <p:cNvPr id="54" name="CaixaDeTexto 53">
            <a:extLst>
              <a:ext uri="{FF2B5EF4-FFF2-40B4-BE49-F238E27FC236}">
                <a16:creationId xmlns:a16="http://schemas.microsoft.com/office/drawing/2014/main" id="{9BFAAB95-C734-46BE-859D-F45C5DD17EC9}"/>
              </a:ext>
            </a:extLst>
          </p:cNvPr>
          <p:cNvSpPr txBox="1"/>
          <p:nvPr/>
        </p:nvSpPr>
        <p:spPr>
          <a:xfrm>
            <a:off x="9281812" y="2052919"/>
            <a:ext cx="2097690" cy="954107"/>
          </a:xfrm>
          <a:prstGeom prst="rect">
            <a:avLst/>
          </a:prstGeom>
          <a:noFill/>
        </p:spPr>
        <p:txBody>
          <a:bodyPr wrap="none" rtlCol="0">
            <a:spAutoFit/>
          </a:bodyPr>
          <a:lstStyle/>
          <a:p>
            <a:pPr algn="r"/>
            <a:r>
              <a:rPr lang="pt-BR" sz="1400" dirty="0"/>
              <a:t>C1 - Número de Quartos</a:t>
            </a:r>
          </a:p>
          <a:p>
            <a:pPr algn="r"/>
            <a:r>
              <a:rPr lang="pt-BR" sz="1400" dirty="0"/>
              <a:t>C2 - Número de Banheiros</a:t>
            </a:r>
          </a:p>
          <a:p>
            <a:pPr algn="r"/>
            <a:r>
              <a:rPr lang="pt-BR" sz="1400" dirty="0"/>
              <a:t>...</a:t>
            </a:r>
          </a:p>
          <a:p>
            <a:pPr algn="r"/>
            <a:r>
              <a:rPr lang="pt-BR" sz="1400" i="1" dirty="0" err="1"/>
              <a:t>Cn</a:t>
            </a:r>
            <a:r>
              <a:rPr lang="pt-BR" sz="1400" i="1" dirty="0"/>
              <a:t> - Playground</a:t>
            </a:r>
          </a:p>
        </p:txBody>
      </p:sp>
      <p:sp>
        <p:nvSpPr>
          <p:cNvPr id="55" name="CaixaDeTexto 54">
            <a:extLst>
              <a:ext uri="{FF2B5EF4-FFF2-40B4-BE49-F238E27FC236}">
                <a16:creationId xmlns:a16="http://schemas.microsoft.com/office/drawing/2014/main" id="{67CDE78B-CECB-4571-800D-1B6AB0897115}"/>
              </a:ext>
            </a:extLst>
          </p:cNvPr>
          <p:cNvSpPr txBox="1"/>
          <p:nvPr/>
        </p:nvSpPr>
        <p:spPr>
          <a:xfrm>
            <a:off x="6711826" y="3788042"/>
            <a:ext cx="1192186" cy="954107"/>
          </a:xfrm>
          <a:prstGeom prst="rect">
            <a:avLst/>
          </a:prstGeom>
          <a:noFill/>
        </p:spPr>
        <p:txBody>
          <a:bodyPr wrap="none" rtlCol="0">
            <a:spAutoFit/>
          </a:bodyPr>
          <a:lstStyle/>
          <a:p>
            <a:r>
              <a:rPr lang="pt-BR" sz="1400" dirty="0"/>
              <a:t>A1 – Imóvel 1</a:t>
            </a:r>
          </a:p>
          <a:p>
            <a:r>
              <a:rPr lang="pt-BR" sz="1400" i="1" dirty="0"/>
              <a:t>A2 – Imóvel 2</a:t>
            </a:r>
          </a:p>
          <a:p>
            <a:r>
              <a:rPr lang="pt-BR" sz="1400" i="1" dirty="0"/>
              <a:t>...</a:t>
            </a:r>
          </a:p>
          <a:p>
            <a:r>
              <a:rPr lang="pt-BR" sz="1400" i="1" dirty="0" err="1"/>
              <a:t>An</a:t>
            </a:r>
            <a:r>
              <a:rPr lang="pt-BR" sz="1400" i="1" dirty="0"/>
              <a:t> – Imóvel N</a:t>
            </a:r>
          </a:p>
        </p:txBody>
      </p:sp>
      <p:sp>
        <p:nvSpPr>
          <p:cNvPr id="2" name="Retângulo 1">
            <a:extLst>
              <a:ext uri="{FF2B5EF4-FFF2-40B4-BE49-F238E27FC236}">
                <a16:creationId xmlns:a16="http://schemas.microsoft.com/office/drawing/2014/main" id="{074D3AFA-F598-42C3-957E-9CC9BF921526}"/>
              </a:ext>
            </a:extLst>
          </p:cNvPr>
          <p:cNvSpPr/>
          <p:nvPr/>
        </p:nvSpPr>
        <p:spPr>
          <a:xfrm>
            <a:off x="0" y="0"/>
            <a:ext cx="12192000" cy="6858000"/>
          </a:xfrm>
          <a:prstGeom prst="rect">
            <a:avLst/>
          </a:prstGeom>
          <a:solidFill>
            <a:schemeClr val="dk1">
              <a:alpha val="8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E280A3D0-CC63-42EE-8500-75907536276A}"/>
              </a:ext>
            </a:extLst>
          </p:cNvPr>
          <p:cNvGrpSpPr/>
          <p:nvPr/>
        </p:nvGrpSpPr>
        <p:grpSpPr>
          <a:xfrm>
            <a:off x="1752038" y="1013660"/>
            <a:ext cx="8687925" cy="4830681"/>
            <a:chOff x="1752038" y="1013660"/>
            <a:chExt cx="8687925" cy="4830681"/>
          </a:xfrm>
        </p:grpSpPr>
        <p:sp>
          <p:nvSpPr>
            <p:cNvPr id="3" name="Retângulo 2">
              <a:extLst>
                <a:ext uri="{FF2B5EF4-FFF2-40B4-BE49-F238E27FC236}">
                  <a16:creationId xmlns:a16="http://schemas.microsoft.com/office/drawing/2014/main" id="{CB64461B-3208-42C4-8E1C-8CA055607835}"/>
                </a:ext>
              </a:extLst>
            </p:cNvPr>
            <p:cNvSpPr/>
            <p:nvPr/>
          </p:nvSpPr>
          <p:spPr>
            <a:xfrm>
              <a:off x="1752038" y="1348304"/>
              <a:ext cx="8687925" cy="449603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F4F6C72D-B4F9-4AA6-B77C-0D8F76F89276}"/>
                </a:ext>
              </a:extLst>
            </p:cNvPr>
            <p:cNvSpPr/>
            <p:nvPr/>
          </p:nvSpPr>
          <p:spPr>
            <a:xfrm>
              <a:off x="1752038" y="1013660"/>
              <a:ext cx="8687925" cy="435549"/>
            </a:xfrm>
            <a:prstGeom prst="rect">
              <a:avLst/>
            </a:prstGeom>
            <a:solidFill>
              <a:srgbClr val="003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sz="1400" dirty="0"/>
                <a:t>FOTOS DOS IMÓVEIS</a:t>
              </a:r>
            </a:p>
          </p:txBody>
        </p:sp>
      </p:grpSp>
      <p:sp>
        <p:nvSpPr>
          <p:cNvPr id="5" name="Retângulo: Cantos Arredondados 4">
            <a:extLst>
              <a:ext uri="{FF2B5EF4-FFF2-40B4-BE49-F238E27FC236}">
                <a16:creationId xmlns:a16="http://schemas.microsoft.com/office/drawing/2014/main" id="{E95EFA3E-B1ED-40A2-88B8-64FE1D2E7A11}"/>
              </a:ext>
            </a:extLst>
          </p:cNvPr>
          <p:cNvSpPr/>
          <p:nvPr/>
        </p:nvSpPr>
        <p:spPr>
          <a:xfrm>
            <a:off x="10035868" y="1144262"/>
            <a:ext cx="275105" cy="13948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descr="Ilha rodeada de água&#10;&#10;Descrição gerada automaticamente com confiança média">
            <a:extLst>
              <a:ext uri="{FF2B5EF4-FFF2-40B4-BE49-F238E27FC236}">
                <a16:creationId xmlns:a16="http://schemas.microsoft.com/office/drawing/2014/main" id="{E06CA0D0-0C7C-44B4-AF51-04F8E8AA99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04368" y="1652847"/>
            <a:ext cx="5342893" cy="4002013"/>
          </a:xfrm>
          <a:prstGeom prst="rect">
            <a:avLst/>
          </a:prstGeom>
        </p:spPr>
      </p:pic>
      <p:sp>
        <p:nvSpPr>
          <p:cNvPr id="10" name="CaixaDeTexto 9">
            <a:extLst>
              <a:ext uri="{FF2B5EF4-FFF2-40B4-BE49-F238E27FC236}">
                <a16:creationId xmlns:a16="http://schemas.microsoft.com/office/drawing/2014/main" id="{E90F1A23-6B8A-41E6-9A20-9CE900B2161A}"/>
              </a:ext>
            </a:extLst>
          </p:cNvPr>
          <p:cNvSpPr txBox="1"/>
          <p:nvPr/>
        </p:nvSpPr>
        <p:spPr>
          <a:xfrm>
            <a:off x="1856066" y="1669900"/>
            <a:ext cx="2637260" cy="369332"/>
          </a:xfrm>
          <a:prstGeom prst="rect">
            <a:avLst/>
          </a:prstGeom>
          <a:noFill/>
        </p:spPr>
        <p:txBody>
          <a:bodyPr wrap="square" rtlCol="0">
            <a:spAutoFit/>
          </a:bodyPr>
          <a:lstStyle/>
          <a:p>
            <a:pPr algn="ctr"/>
            <a:r>
              <a:rPr lang="pt-BR" b="1" dirty="0"/>
              <a:t>IMÓVEL 1</a:t>
            </a:r>
          </a:p>
        </p:txBody>
      </p:sp>
      <p:cxnSp>
        <p:nvCxnSpPr>
          <p:cNvPr id="15" name="Conector reto 14">
            <a:extLst>
              <a:ext uri="{FF2B5EF4-FFF2-40B4-BE49-F238E27FC236}">
                <a16:creationId xmlns:a16="http://schemas.microsoft.com/office/drawing/2014/main" id="{68B12C84-022E-4F09-86B5-F3BEA82EBD4B}"/>
              </a:ext>
            </a:extLst>
          </p:cNvPr>
          <p:cNvCxnSpPr/>
          <p:nvPr/>
        </p:nvCxnSpPr>
        <p:spPr>
          <a:xfrm>
            <a:off x="1856066" y="1656713"/>
            <a:ext cx="26372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ector reto 51">
            <a:extLst>
              <a:ext uri="{FF2B5EF4-FFF2-40B4-BE49-F238E27FC236}">
                <a16:creationId xmlns:a16="http://schemas.microsoft.com/office/drawing/2014/main" id="{87987118-6647-4C05-AB3C-D758DDC61521}"/>
              </a:ext>
            </a:extLst>
          </p:cNvPr>
          <p:cNvCxnSpPr/>
          <p:nvPr/>
        </p:nvCxnSpPr>
        <p:spPr>
          <a:xfrm>
            <a:off x="1856066" y="2026045"/>
            <a:ext cx="263726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tângulo 17">
            <a:extLst>
              <a:ext uri="{FF2B5EF4-FFF2-40B4-BE49-F238E27FC236}">
                <a16:creationId xmlns:a16="http://schemas.microsoft.com/office/drawing/2014/main" id="{37C9A3DF-7083-4FF9-940B-D8C9901F34CD}"/>
              </a:ext>
            </a:extLst>
          </p:cNvPr>
          <p:cNvSpPr/>
          <p:nvPr/>
        </p:nvSpPr>
        <p:spPr>
          <a:xfrm>
            <a:off x="1873022" y="2198057"/>
            <a:ext cx="2637260" cy="4062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F4D52BB8-F62E-4243-BE9F-BF6A712502B1}"/>
              </a:ext>
            </a:extLst>
          </p:cNvPr>
          <p:cNvSpPr txBox="1"/>
          <p:nvPr/>
        </p:nvSpPr>
        <p:spPr>
          <a:xfrm>
            <a:off x="1873022" y="2183543"/>
            <a:ext cx="2637260" cy="3477875"/>
          </a:xfrm>
          <a:prstGeom prst="rect">
            <a:avLst/>
          </a:prstGeom>
          <a:noFill/>
        </p:spPr>
        <p:txBody>
          <a:bodyPr wrap="square" rtlCol="0">
            <a:spAutoFit/>
          </a:bodyPr>
          <a:lstStyle/>
          <a:p>
            <a:pPr marL="285750" indent="-285750">
              <a:spcBef>
                <a:spcPts val="300"/>
              </a:spcBef>
              <a:spcAft>
                <a:spcPts val="300"/>
              </a:spcAft>
              <a:buFont typeface="Wingdings" panose="05000000000000000000" pitchFamily="2" charset="2"/>
              <a:buChar char="§"/>
            </a:pPr>
            <a:r>
              <a:rPr lang="pt-BR" sz="2000" dirty="0">
                <a:solidFill>
                  <a:schemeClr val="bg1"/>
                </a:solidFill>
              </a:rPr>
              <a:t>Sala</a:t>
            </a:r>
          </a:p>
          <a:p>
            <a:pPr marL="285750" indent="-285750">
              <a:spcBef>
                <a:spcPts val="300"/>
              </a:spcBef>
              <a:spcAft>
                <a:spcPts val="300"/>
              </a:spcAft>
              <a:buFont typeface="Wingdings" panose="05000000000000000000" pitchFamily="2" charset="2"/>
              <a:buChar char="§"/>
            </a:pPr>
            <a:r>
              <a:rPr lang="pt-BR" sz="2000" dirty="0"/>
              <a:t>Quarto Suíte 1</a:t>
            </a:r>
          </a:p>
          <a:p>
            <a:pPr marL="285750" indent="-285750">
              <a:spcBef>
                <a:spcPts val="300"/>
              </a:spcBef>
              <a:spcAft>
                <a:spcPts val="300"/>
              </a:spcAft>
              <a:buFont typeface="Wingdings" panose="05000000000000000000" pitchFamily="2" charset="2"/>
              <a:buChar char="§"/>
            </a:pPr>
            <a:r>
              <a:rPr lang="pt-BR" sz="2000" dirty="0"/>
              <a:t>Quarto Suíte 2</a:t>
            </a:r>
          </a:p>
          <a:p>
            <a:pPr marL="285750" indent="-285750">
              <a:spcBef>
                <a:spcPts val="300"/>
              </a:spcBef>
              <a:spcAft>
                <a:spcPts val="300"/>
              </a:spcAft>
              <a:buFont typeface="Wingdings" panose="05000000000000000000" pitchFamily="2" charset="2"/>
              <a:buChar char="§"/>
            </a:pPr>
            <a:r>
              <a:rPr lang="pt-BR" sz="2000" dirty="0"/>
              <a:t>Banheiro Suíte 1</a:t>
            </a:r>
          </a:p>
          <a:p>
            <a:pPr marL="285750" indent="-285750">
              <a:spcBef>
                <a:spcPts val="300"/>
              </a:spcBef>
              <a:spcAft>
                <a:spcPts val="300"/>
              </a:spcAft>
              <a:buFont typeface="Wingdings" panose="05000000000000000000" pitchFamily="2" charset="2"/>
              <a:buChar char="§"/>
            </a:pPr>
            <a:r>
              <a:rPr lang="pt-BR" sz="2000" dirty="0"/>
              <a:t>Banheiro Suíte 2</a:t>
            </a:r>
          </a:p>
          <a:p>
            <a:pPr marL="285750" indent="-285750">
              <a:spcBef>
                <a:spcPts val="300"/>
              </a:spcBef>
              <a:spcAft>
                <a:spcPts val="300"/>
              </a:spcAft>
              <a:buFont typeface="Wingdings" panose="05000000000000000000" pitchFamily="2" charset="2"/>
              <a:buChar char="§"/>
            </a:pPr>
            <a:r>
              <a:rPr lang="pt-BR" sz="2000" dirty="0"/>
              <a:t>Cozinha</a:t>
            </a:r>
          </a:p>
          <a:p>
            <a:pPr marL="285750" indent="-285750">
              <a:spcBef>
                <a:spcPts val="300"/>
              </a:spcBef>
              <a:spcAft>
                <a:spcPts val="300"/>
              </a:spcAft>
              <a:buFont typeface="Wingdings" panose="05000000000000000000" pitchFamily="2" charset="2"/>
              <a:buChar char="§"/>
            </a:pPr>
            <a:r>
              <a:rPr lang="pt-BR" sz="2000" dirty="0"/>
              <a:t>Playground</a:t>
            </a:r>
          </a:p>
          <a:p>
            <a:pPr marL="285750" indent="-285750">
              <a:spcBef>
                <a:spcPts val="300"/>
              </a:spcBef>
              <a:spcAft>
                <a:spcPts val="300"/>
              </a:spcAft>
              <a:buFont typeface="Wingdings" panose="05000000000000000000" pitchFamily="2" charset="2"/>
              <a:buChar char="§"/>
            </a:pPr>
            <a:r>
              <a:rPr lang="pt-BR" sz="2000" dirty="0"/>
              <a:t>Piscina</a:t>
            </a:r>
          </a:p>
          <a:p>
            <a:pPr marL="285750" indent="-285750">
              <a:spcBef>
                <a:spcPts val="300"/>
              </a:spcBef>
              <a:spcAft>
                <a:spcPts val="300"/>
              </a:spcAft>
              <a:buFont typeface="Wingdings" panose="05000000000000000000" pitchFamily="2" charset="2"/>
              <a:buChar char="§"/>
            </a:pPr>
            <a:r>
              <a:rPr lang="pt-BR" sz="2000" dirty="0"/>
              <a:t>Garagem</a:t>
            </a:r>
          </a:p>
        </p:txBody>
      </p:sp>
      <p:pic>
        <p:nvPicPr>
          <p:cNvPr id="20" name="Gráfico 19" descr="Acento Circunflexo à Direita com preenchimento sólido">
            <a:extLst>
              <a:ext uri="{FF2B5EF4-FFF2-40B4-BE49-F238E27FC236}">
                <a16:creationId xmlns:a16="http://schemas.microsoft.com/office/drawing/2014/main" id="{C5B3AD53-DF92-4A19-8A90-588DFEE77F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16257" y="3196653"/>
            <a:ext cx="914400" cy="914400"/>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897461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Conector reto 48">
            <a:extLst>
              <a:ext uri="{FF2B5EF4-FFF2-40B4-BE49-F238E27FC236}">
                <a16:creationId xmlns:a16="http://schemas.microsoft.com/office/drawing/2014/main" id="{21E5E1B4-2C9D-4C3B-8145-55D8D8CFBC13}"/>
              </a:ext>
            </a:extLst>
          </p:cNvPr>
          <p:cNvCxnSpPr/>
          <p:nvPr/>
        </p:nvCxnSpPr>
        <p:spPr>
          <a:xfrm flipV="1">
            <a:off x="10970921" y="5103523"/>
            <a:ext cx="0" cy="3103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Imagem 34" descr="Interface gráfica do usuário&#10;&#10;Descrição gerada automaticamente com confiança média">
            <a:extLst>
              <a:ext uri="{FF2B5EF4-FFF2-40B4-BE49-F238E27FC236}">
                <a16:creationId xmlns:a16="http://schemas.microsoft.com/office/drawing/2014/main" id="{AF0F9F6D-F9D5-4248-80B3-7827BC41C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830" y="5121585"/>
            <a:ext cx="2170182" cy="1085091"/>
          </a:xfrm>
          <a:prstGeom prst="rect">
            <a:avLst/>
          </a:prstGeom>
          <a:effectLst>
            <a:outerShdw blurRad="76200" dir="18900000" sy="23000" kx="-1200000" algn="bl" rotWithShape="0">
              <a:prstClr val="black">
                <a:alpha val="20000"/>
              </a:prstClr>
            </a:outerShdw>
          </a:effectLst>
        </p:spPr>
      </p:pic>
      <p:cxnSp>
        <p:nvCxnSpPr>
          <p:cNvPr id="16" name="Conector reto 15">
            <a:extLst>
              <a:ext uri="{FF2B5EF4-FFF2-40B4-BE49-F238E27FC236}">
                <a16:creationId xmlns:a16="http://schemas.microsoft.com/office/drawing/2014/main" id="{330D2F92-BD4F-4D44-AF81-3C6DFCF6CC35}"/>
              </a:ext>
            </a:extLst>
          </p:cNvPr>
          <p:cNvCxnSpPr>
            <a:stCxn id="9" idx="4"/>
            <a:endCxn id="28" idx="0"/>
          </p:cNvCxnSpPr>
          <p:nvPr/>
        </p:nvCxnSpPr>
        <p:spPr>
          <a:xfrm>
            <a:off x="572252" y="1982920"/>
            <a:ext cx="0" cy="2489278"/>
          </a:xfrm>
          <a:prstGeom prst="line">
            <a:avLst/>
          </a:prstGeom>
          <a:ln w="28575">
            <a:solidFill>
              <a:srgbClr val="3941C3"/>
            </a:solidFill>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3"/>
          <a:stretch>
            <a:fillRect/>
          </a:stretch>
        </p:blipFill>
        <p:spPr>
          <a:xfrm rot="10800000">
            <a:off x="-2" y="5555354"/>
            <a:ext cx="12183281" cy="1302644"/>
          </a:xfrm>
          <a:prstGeom prst="rect">
            <a:avLst/>
          </a:prstGeom>
        </p:spPr>
      </p:pic>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665" y="6335715"/>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8805616" cy="646331"/>
          </a:xfrm>
          <a:prstGeom prst="rect">
            <a:avLst/>
          </a:prstGeom>
          <a:noFill/>
        </p:spPr>
        <p:txBody>
          <a:bodyPr wrap="none" rtlCol="0">
            <a:spAutoFit/>
          </a:bodyPr>
          <a:lstStyle/>
          <a:p>
            <a:r>
              <a:rPr lang="pt-BR" sz="3600" dirty="0">
                <a:latin typeface="Bahnschrift SemiBold" panose="020B0502040204020203" pitchFamily="34" charset="0"/>
              </a:rPr>
              <a:t>IMPLEMENTANDO O MÉTODO DE BORDA</a:t>
            </a:r>
          </a:p>
        </p:txBody>
      </p:sp>
      <p:sp>
        <p:nvSpPr>
          <p:cNvPr id="9" name="Elipse 8">
            <a:extLst>
              <a:ext uri="{FF2B5EF4-FFF2-40B4-BE49-F238E27FC236}">
                <a16:creationId xmlns:a16="http://schemas.microsoft.com/office/drawing/2014/main" id="{4C764F74-5CFE-413A-AB36-8AB8606E3427}"/>
              </a:ext>
            </a:extLst>
          </p:cNvPr>
          <p:cNvSpPr/>
          <p:nvPr/>
        </p:nvSpPr>
        <p:spPr>
          <a:xfrm>
            <a:off x="230252" y="1298920"/>
            <a:ext cx="684000" cy="684000"/>
          </a:xfrm>
          <a:prstGeom prst="ellipse">
            <a:avLst/>
          </a:prstGeom>
          <a:solidFill>
            <a:srgbClr val="7030A0"/>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chemeClr val="bg1"/>
                </a:solidFill>
              </a:rPr>
              <a:t>1</a:t>
            </a:r>
            <a:endParaRPr lang="pt-BR" b="1" dirty="0">
              <a:solidFill>
                <a:schemeClr val="bg1"/>
              </a:solidFill>
            </a:endParaRPr>
          </a:p>
        </p:txBody>
      </p:sp>
      <p:sp>
        <p:nvSpPr>
          <p:cNvPr id="26" name="Elipse 25">
            <a:extLst>
              <a:ext uri="{FF2B5EF4-FFF2-40B4-BE49-F238E27FC236}">
                <a16:creationId xmlns:a16="http://schemas.microsoft.com/office/drawing/2014/main" id="{B8A388AF-4E5B-4B7A-AE0F-1B2EF5E8A915}"/>
              </a:ext>
            </a:extLst>
          </p:cNvPr>
          <p:cNvSpPr/>
          <p:nvPr/>
        </p:nvSpPr>
        <p:spPr>
          <a:xfrm>
            <a:off x="230252" y="2356679"/>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2</a:t>
            </a:r>
          </a:p>
        </p:txBody>
      </p:sp>
      <p:sp>
        <p:nvSpPr>
          <p:cNvPr id="27" name="Elipse 26">
            <a:extLst>
              <a:ext uri="{FF2B5EF4-FFF2-40B4-BE49-F238E27FC236}">
                <a16:creationId xmlns:a16="http://schemas.microsoft.com/office/drawing/2014/main" id="{FD45CCE3-9DEB-4D1B-8592-1183F8CC0601}"/>
              </a:ext>
            </a:extLst>
          </p:cNvPr>
          <p:cNvSpPr/>
          <p:nvPr/>
        </p:nvSpPr>
        <p:spPr>
          <a:xfrm>
            <a:off x="230252" y="341443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3</a:t>
            </a:r>
          </a:p>
        </p:txBody>
      </p:sp>
      <p:sp>
        <p:nvSpPr>
          <p:cNvPr id="28" name="Elipse 27">
            <a:extLst>
              <a:ext uri="{FF2B5EF4-FFF2-40B4-BE49-F238E27FC236}">
                <a16:creationId xmlns:a16="http://schemas.microsoft.com/office/drawing/2014/main" id="{C621969C-170A-40C3-9B41-0A1B55B30CD7}"/>
              </a:ext>
            </a:extLst>
          </p:cNvPr>
          <p:cNvSpPr/>
          <p:nvPr/>
        </p:nvSpPr>
        <p:spPr>
          <a:xfrm>
            <a:off x="230252" y="447219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4</a:t>
            </a:r>
          </a:p>
        </p:txBody>
      </p:sp>
      <p:grpSp>
        <p:nvGrpSpPr>
          <p:cNvPr id="29" name="Agrupar 28">
            <a:extLst>
              <a:ext uri="{FF2B5EF4-FFF2-40B4-BE49-F238E27FC236}">
                <a16:creationId xmlns:a16="http://schemas.microsoft.com/office/drawing/2014/main" id="{96D9D734-CEC0-4BAA-AAD4-1DC3C802ED89}"/>
              </a:ext>
            </a:extLst>
          </p:cNvPr>
          <p:cNvGrpSpPr/>
          <p:nvPr/>
        </p:nvGrpSpPr>
        <p:grpSpPr>
          <a:xfrm>
            <a:off x="5016101" y="1153143"/>
            <a:ext cx="7150054" cy="5439999"/>
            <a:chOff x="5016100" y="1027483"/>
            <a:chExt cx="7315215" cy="5565659"/>
          </a:xfrm>
        </p:grpSpPr>
        <p:pic>
          <p:nvPicPr>
            <p:cNvPr id="21" name="Imagem 20" descr="Tela de computador&#10;&#10;Descrição gerada automaticamente">
              <a:extLst>
                <a:ext uri="{FF2B5EF4-FFF2-40B4-BE49-F238E27FC236}">
                  <a16:creationId xmlns:a16="http://schemas.microsoft.com/office/drawing/2014/main" id="{25C4CD55-1DB2-4810-BF61-9FE9AECA5B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6100" y="1027483"/>
              <a:ext cx="7315215" cy="5565659"/>
            </a:xfrm>
            <a:prstGeom prst="rect">
              <a:avLst/>
            </a:prstGeom>
          </p:spPr>
        </p:pic>
        <p:sp>
          <p:nvSpPr>
            <p:cNvPr id="22" name="Retângulo 21">
              <a:extLst>
                <a:ext uri="{FF2B5EF4-FFF2-40B4-BE49-F238E27FC236}">
                  <a16:creationId xmlns:a16="http://schemas.microsoft.com/office/drawing/2014/main" id="{6A009508-1AC3-40F9-8898-7504775DBA01}"/>
                </a:ext>
              </a:extLst>
            </p:cNvPr>
            <p:cNvSpPr/>
            <p:nvPr/>
          </p:nvSpPr>
          <p:spPr>
            <a:xfrm>
              <a:off x="5654736" y="1211836"/>
              <a:ext cx="6084000" cy="38572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30" name="Imagem 29" descr="Casa com jardim na frente&#10;&#10;Descrição gerada automaticamente">
            <a:extLst>
              <a:ext uri="{FF2B5EF4-FFF2-40B4-BE49-F238E27FC236}">
                <a16:creationId xmlns:a16="http://schemas.microsoft.com/office/drawing/2014/main" id="{309382C0-4D64-400D-8188-F7C92AB67A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3337" y="1463196"/>
            <a:ext cx="1134680" cy="834707"/>
          </a:xfrm>
          <a:prstGeom prst="rect">
            <a:avLst/>
          </a:prstGeom>
        </p:spPr>
      </p:pic>
      <p:sp>
        <p:nvSpPr>
          <p:cNvPr id="2" name="CaixaDeTexto 1">
            <a:extLst>
              <a:ext uri="{FF2B5EF4-FFF2-40B4-BE49-F238E27FC236}">
                <a16:creationId xmlns:a16="http://schemas.microsoft.com/office/drawing/2014/main" id="{F4F8467C-4578-4197-9483-62573245BD9F}"/>
              </a:ext>
            </a:extLst>
          </p:cNvPr>
          <p:cNvSpPr txBox="1"/>
          <p:nvPr/>
        </p:nvSpPr>
        <p:spPr>
          <a:xfrm>
            <a:off x="6858017" y="1543371"/>
            <a:ext cx="4593753" cy="646331"/>
          </a:xfrm>
          <a:prstGeom prst="rect">
            <a:avLst/>
          </a:prstGeom>
          <a:noFill/>
        </p:spPr>
        <p:txBody>
          <a:bodyPr wrap="square" rtlCol="0">
            <a:spAutoFit/>
          </a:bodyPr>
          <a:lstStyle/>
          <a:p>
            <a:pPr algn="just"/>
            <a:r>
              <a:rPr lang="pt-BR" dirty="0">
                <a:latin typeface="Bahnschrift SemiLight SemiConde" panose="020B0502040204020203" pitchFamily="34" charset="0"/>
              </a:rPr>
              <a:t>Ordenar as alternativas, conforme critério pessoal.</a:t>
            </a:r>
          </a:p>
        </p:txBody>
      </p:sp>
      <p:grpSp>
        <p:nvGrpSpPr>
          <p:cNvPr id="34" name="Agrupar 33">
            <a:extLst>
              <a:ext uri="{FF2B5EF4-FFF2-40B4-BE49-F238E27FC236}">
                <a16:creationId xmlns:a16="http://schemas.microsoft.com/office/drawing/2014/main" id="{5B323201-28D2-4D25-B94E-481B7FA7C557}"/>
              </a:ext>
            </a:extLst>
          </p:cNvPr>
          <p:cNvGrpSpPr/>
          <p:nvPr/>
        </p:nvGrpSpPr>
        <p:grpSpPr>
          <a:xfrm>
            <a:off x="1042447" y="1219070"/>
            <a:ext cx="2363147" cy="806975"/>
            <a:chOff x="1042447" y="1219070"/>
            <a:chExt cx="2363147" cy="806975"/>
          </a:xfrm>
        </p:grpSpPr>
        <p:sp>
          <p:nvSpPr>
            <p:cNvPr id="48" name="CaixaDeTexto 47">
              <a:extLst>
                <a:ext uri="{FF2B5EF4-FFF2-40B4-BE49-F238E27FC236}">
                  <a16:creationId xmlns:a16="http://schemas.microsoft.com/office/drawing/2014/main" id="{E111DF0E-655E-41B9-BAA0-83A555B0DFB7}"/>
                </a:ext>
              </a:extLst>
            </p:cNvPr>
            <p:cNvSpPr txBox="1"/>
            <p:nvPr/>
          </p:nvSpPr>
          <p:spPr>
            <a:xfrm>
              <a:off x="1042447" y="1219070"/>
              <a:ext cx="1220206" cy="523220"/>
            </a:xfrm>
            <a:prstGeom prst="rect">
              <a:avLst/>
            </a:prstGeom>
            <a:noFill/>
          </p:spPr>
          <p:txBody>
            <a:bodyPr wrap="none" rtlCol="0">
              <a:spAutoFit/>
            </a:bodyPr>
            <a:lstStyle/>
            <a:p>
              <a:r>
                <a:rPr lang="pt-BR" sz="2800" b="1" dirty="0">
                  <a:latin typeface="Bahnschrift SemiLight SemiConde" panose="020B0502040204020203" pitchFamily="34" charset="0"/>
                </a:rPr>
                <a:t>Passo 1</a:t>
              </a:r>
            </a:p>
          </p:txBody>
        </p:sp>
        <p:sp>
          <p:nvSpPr>
            <p:cNvPr id="50" name="CaixaDeTexto 49">
              <a:extLst>
                <a:ext uri="{FF2B5EF4-FFF2-40B4-BE49-F238E27FC236}">
                  <a16:creationId xmlns:a16="http://schemas.microsoft.com/office/drawing/2014/main" id="{85AB1A76-2400-4DB7-8EC9-45F95D9D665E}"/>
                </a:ext>
              </a:extLst>
            </p:cNvPr>
            <p:cNvSpPr txBox="1"/>
            <p:nvPr/>
          </p:nvSpPr>
          <p:spPr>
            <a:xfrm>
              <a:off x="1042447" y="1656713"/>
              <a:ext cx="2363147"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a:t>
              </a:r>
            </a:p>
          </p:txBody>
        </p:sp>
      </p:grpSp>
      <p:grpSp>
        <p:nvGrpSpPr>
          <p:cNvPr id="51" name="Agrupar 50">
            <a:extLst>
              <a:ext uri="{FF2B5EF4-FFF2-40B4-BE49-F238E27FC236}">
                <a16:creationId xmlns:a16="http://schemas.microsoft.com/office/drawing/2014/main" id="{05131757-A501-4A71-9725-16C4F7E4C19B}"/>
              </a:ext>
            </a:extLst>
          </p:cNvPr>
          <p:cNvGrpSpPr/>
          <p:nvPr/>
        </p:nvGrpSpPr>
        <p:grpSpPr>
          <a:xfrm>
            <a:off x="1042447" y="2281892"/>
            <a:ext cx="3820277" cy="806975"/>
            <a:chOff x="1042447" y="1219070"/>
            <a:chExt cx="3820277" cy="806975"/>
          </a:xfrm>
        </p:grpSpPr>
        <p:sp>
          <p:nvSpPr>
            <p:cNvPr id="52" name="CaixaDeTexto 51">
              <a:extLst>
                <a:ext uri="{FF2B5EF4-FFF2-40B4-BE49-F238E27FC236}">
                  <a16:creationId xmlns:a16="http://schemas.microsoft.com/office/drawing/2014/main" id="{6AF071AC-19C9-4B9C-A366-AEB2F3C54FAF}"/>
                </a:ext>
              </a:extLst>
            </p:cNvPr>
            <p:cNvSpPr txBox="1"/>
            <p:nvPr/>
          </p:nvSpPr>
          <p:spPr>
            <a:xfrm>
              <a:off x="1042447" y="1219070"/>
              <a:ext cx="1277914" cy="523220"/>
            </a:xfrm>
            <a:prstGeom prst="rect">
              <a:avLst/>
            </a:prstGeom>
            <a:noFill/>
          </p:spPr>
          <p:txBody>
            <a:bodyPr wrap="none" rtlCol="0">
              <a:spAutoFit/>
            </a:bodyPr>
            <a:lstStyle/>
            <a:p>
              <a:r>
                <a:rPr lang="pt-BR" sz="2800" b="1" dirty="0">
                  <a:latin typeface="Bahnschrift SemiLight SemiConde" panose="020B0502040204020203" pitchFamily="34" charset="0"/>
                </a:rPr>
                <a:t>Passo 2</a:t>
              </a:r>
            </a:p>
          </p:txBody>
        </p:sp>
        <p:sp>
          <p:nvSpPr>
            <p:cNvPr id="53" name="CaixaDeTexto 52">
              <a:extLst>
                <a:ext uri="{FF2B5EF4-FFF2-40B4-BE49-F238E27FC236}">
                  <a16:creationId xmlns:a16="http://schemas.microsoft.com/office/drawing/2014/main" id="{354E6153-FFA5-4718-9627-6E2208B6B11B}"/>
                </a:ext>
              </a:extLst>
            </p:cNvPr>
            <p:cNvSpPr txBox="1"/>
            <p:nvPr/>
          </p:nvSpPr>
          <p:spPr>
            <a:xfrm>
              <a:off x="1042447" y="1656713"/>
              <a:ext cx="3820277" cy="369332"/>
            </a:xfrm>
            <a:prstGeom prst="rect">
              <a:avLst/>
            </a:prstGeom>
            <a:noFill/>
          </p:spPr>
          <p:txBody>
            <a:bodyPr wrap="none" rtlCol="0">
              <a:spAutoFit/>
            </a:bodyPr>
            <a:lstStyle/>
            <a:p>
              <a:r>
                <a:rPr lang="pt-BR" dirty="0">
                  <a:latin typeface="Bahnschrift SemiLight SemiConde" panose="020B0502040204020203" pitchFamily="34" charset="0"/>
                </a:rPr>
                <a:t>Atribuir uma pontuação correspondente.</a:t>
              </a:r>
            </a:p>
          </p:txBody>
        </p:sp>
      </p:grpSp>
      <p:grpSp>
        <p:nvGrpSpPr>
          <p:cNvPr id="54" name="Agrupar 53">
            <a:extLst>
              <a:ext uri="{FF2B5EF4-FFF2-40B4-BE49-F238E27FC236}">
                <a16:creationId xmlns:a16="http://schemas.microsoft.com/office/drawing/2014/main" id="{DF3A0A37-6FA0-43AE-AEB9-5F9EE57AB9D9}"/>
              </a:ext>
            </a:extLst>
          </p:cNvPr>
          <p:cNvGrpSpPr/>
          <p:nvPr/>
        </p:nvGrpSpPr>
        <p:grpSpPr>
          <a:xfrm>
            <a:off x="1038235" y="3355662"/>
            <a:ext cx="4322017" cy="806975"/>
            <a:chOff x="1042447" y="1219070"/>
            <a:chExt cx="4322017" cy="806975"/>
          </a:xfrm>
        </p:grpSpPr>
        <p:sp>
          <p:nvSpPr>
            <p:cNvPr id="55" name="CaixaDeTexto 54">
              <a:extLst>
                <a:ext uri="{FF2B5EF4-FFF2-40B4-BE49-F238E27FC236}">
                  <a16:creationId xmlns:a16="http://schemas.microsoft.com/office/drawing/2014/main" id="{DFA0AAB4-4289-4A9C-AF9A-B2BD55DA90AD}"/>
                </a:ext>
              </a:extLst>
            </p:cNvPr>
            <p:cNvSpPr txBox="1"/>
            <p:nvPr/>
          </p:nvSpPr>
          <p:spPr>
            <a:xfrm>
              <a:off x="1042447" y="1219070"/>
              <a:ext cx="1279517" cy="523220"/>
            </a:xfrm>
            <a:prstGeom prst="rect">
              <a:avLst/>
            </a:prstGeom>
            <a:noFill/>
          </p:spPr>
          <p:txBody>
            <a:bodyPr wrap="none" rtlCol="0">
              <a:spAutoFit/>
            </a:bodyPr>
            <a:lstStyle/>
            <a:p>
              <a:r>
                <a:rPr lang="pt-BR" sz="2800" b="1" dirty="0">
                  <a:latin typeface="Bahnschrift SemiLight SemiConde" panose="020B0502040204020203" pitchFamily="34" charset="0"/>
                </a:rPr>
                <a:t>Passo 3</a:t>
              </a:r>
            </a:p>
          </p:txBody>
        </p:sp>
        <p:sp>
          <p:nvSpPr>
            <p:cNvPr id="56" name="CaixaDeTexto 55">
              <a:extLst>
                <a:ext uri="{FF2B5EF4-FFF2-40B4-BE49-F238E27FC236}">
                  <a16:creationId xmlns:a16="http://schemas.microsoft.com/office/drawing/2014/main" id="{627F14DC-3EE8-49C4-8202-5C37E1420D8D}"/>
                </a:ext>
              </a:extLst>
            </p:cNvPr>
            <p:cNvSpPr txBox="1"/>
            <p:nvPr/>
          </p:nvSpPr>
          <p:spPr>
            <a:xfrm>
              <a:off x="1042447" y="1656713"/>
              <a:ext cx="4322017" cy="369332"/>
            </a:xfrm>
            <a:prstGeom prst="rect">
              <a:avLst/>
            </a:prstGeom>
            <a:noFill/>
          </p:spPr>
          <p:txBody>
            <a:bodyPr wrap="none" rtlCol="0">
              <a:spAutoFit/>
            </a:bodyPr>
            <a:lstStyle/>
            <a:p>
              <a:r>
                <a:rPr lang="pt-BR" dirty="0">
                  <a:latin typeface="Bahnschrift SemiLight SemiConde" panose="020B0502040204020203" pitchFamily="34" charset="0"/>
                </a:rPr>
                <a:t>Somar os pontos ganhos por cada alternativa.</a:t>
              </a:r>
            </a:p>
          </p:txBody>
        </p:sp>
      </p:grpSp>
      <p:grpSp>
        <p:nvGrpSpPr>
          <p:cNvPr id="57" name="Agrupar 56">
            <a:extLst>
              <a:ext uri="{FF2B5EF4-FFF2-40B4-BE49-F238E27FC236}">
                <a16:creationId xmlns:a16="http://schemas.microsoft.com/office/drawing/2014/main" id="{3BC7F249-05EE-468D-8903-DD58ABC62139}"/>
              </a:ext>
            </a:extLst>
          </p:cNvPr>
          <p:cNvGrpSpPr/>
          <p:nvPr/>
        </p:nvGrpSpPr>
        <p:grpSpPr>
          <a:xfrm>
            <a:off x="1042447" y="4415373"/>
            <a:ext cx="4171335" cy="806975"/>
            <a:chOff x="1042447" y="1219070"/>
            <a:chExt cx="4171335" cy="806975"/>
          </a:xfrm>
        </p:grpSpPr>
        <p:sp>
          <p:nvSpPr>
            <p:cNvPr id="58" name="CaixaDeTexto 57">
              <a:extLst>
                <a:ext uri="{FF2B5EF4-FFF2-40B4-BE49-F238E27FC236}">
                  <a16:creationId xmlns:a16="http://schemas.microsoft.com/office/drawing/2014/main" id="{414D4181-B126-408F-9BB6-6A04F630935F}"/>
                </a:ext>
              </a:extLst>
            </p:cNvPr>
            <p:cNvSpPr txBox="1"/>
            <p:nvPr/>
          </p:nvSpPr>
          <p:spPr>
            <a:xfrm>
              <a:off x="1042447" y="1219070"/>
              <a:ext cx="1292341" cy="523220"/>
            </a:xfrm>
            <a:prstGeom prst="rect">
              <a:avLst/>
            </a:prstGeom>
            <a:noFill/>
          </p:spPr>
          <p:txBody>
            <a:bodyPr wrap="none" rtlCol="0">
              <a:spAutoFit/>
            </a:bodyPr>
            <a:lstStyle/>
            <a:p>
              <a:r>
                <a:rPr lang="pt-BR" sz="2800" b="1" dirty="0">
                  <a:latin typeface="Bahnschrift SemiLight SemiConde" panose="020B0502040204020203" pitchFamily="34" charset="0"/>
                </a:rPr>
                <a:t>Passo 4</a:t>
              </a:r>
            </a:p>
          </p:txBody>
        </p:sp>
        <p:sp>
          <p:nvSpPr>
            <p:cNvPr id="59" name="CaixaDeTexto 58">
              <a:extLst>
                <a:ext uri="{FF2B5EF4-FFF2-40B4-BE49-F238E27FC236}">
                  <a16:creationId xmlns:a16="http://schemas.microsoft.com/office/drawing/2014/main" id="{CD16C9D2-02CA-40A6-BA43-415506E82A01}"/>
                </a:ext>
              </a:extLst>
            </p:cNvPr>
            <p:cNvSpPr txBox="1"/>
            <p:nvPr/>
          </p:nvSpPr>
          <p:spPr>
            <a:xfrm>
              <a:off x="1042447" y="1656713"/>
              <a:ext cx="4171335"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 de forma crescente.</a:t>
              </a:r>
            </a:p>
          </p:txBody>
        </p:sp>
      </p:grpSp>
      <p:graphicFrame>
        <p:nvGraphicFramePr>
          <p:cNvPr id="60" name="Tabela 3">
            <a:extLst>
              <a:ext uri="{FF2B5EF4-FFF2-40B4-BE49-F238E27FC236}">
                <a16:creationId xmlns:a16="http://schemas.microsoft.com/office/drawing/2014/main" id="{D5C51D17-C0EE-4990-A705-026286ED902F}"/>
              </a:ext>
            </a:extLst>
          </p:cNvPr>
          <p:cNvGraphicFramePr>
            <a:graphicFrameLocks noGrp="1"/>
          </p:cNvGraphicFramePr>
          <p:nvPr>
            <p:extLst>
              <p:ext uri="{D42A27DB-BD31-4B8C-83A1-F6EECF244321}">
                <p14:modId xmlns:p14="http://schemas.microsoft.com/office/powerpoint/2010/main" val="2508856634"/>
              </p:ext>
            </p:extLst>
          </p:nvPr>
        </p:nvGraphicFramePr>
        <p:xfrm>
          <a:off x="5798666" y="2504752"/>
          <a:ext cx="5629940" cy="214694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407485">
                  <a:extLst>
                    <a:ext uri="{9D8B030D-6E8A-4147-A177-3AD203B41FA5}">
                      <a16:colId xmlns:a16="http://schemas.microsoft.com/office/drawing/2014/main" val="1352587911"/>
                    </a:ext>
                  </a:extLst>
                </a:gridCol>
                <a:gridCol w="1407485">
                  <a:extLst>
                    <a:ext uri="{9D8B030D-6E8A-4147-A177-3AD203B41FA5}">
                      <a16:colId xmlns:a16="http://schemas.microsoft.com/office/drawing/2014/main" val="4219342245"/>
                    </a:ext>
                  </a:extLst>
                </a:gridCol>
                <a:gridCol w="1407485">
                  <a:extLst>
                    <a:ext uri="{9D8B030D-6E8A-4147-A177-3AD203B41FA5}">
                      <a16:colId xmlns:a16="http://schemas.microsoft.com/office/drawing/2014/main" val="2077510882"/>
                    </a:ext>
                  </a:extLst>
                </a:gridCol>
                <a:gridCol w="1407485">
                  <a:extLst>
                    <a:ext uri="{9D8B030D-6E8A-4147-A177-3AD203B41FA5}">
                      <a16:colId xmlns:a16="http://schemas.microsoft.com/office/drawing/2014/main" val="3215346429"/>
                    </a:ext>
                  </a:extLst>
                </a:gridCol>
              </a:tblGrid>
              <a:tr h="429388">
                <a:tc rowSpan="2">
                  <a:txBody>
                    <a:bodyPr/>
                    <a:lstStyle/>
                    <a:p>
                      <a:r>
                        <a:rPr lang="pt-BR" sz="1500" dirty="0"/>
                        <a:t>ALTERNATIVAS</a:t>
                      </a:r>
                    </a:p>
                  </a:txBody>
                  <a:tcPr anchor="ctr"/>
                </a:tc>
                <a:tc gridSpan="3">
                  <a:txBody>
                    <a:bodyPr/>
                    <a:lstStyle/>
                    <a:p>
                      <a:pPr algn="ctr"/>
                      <a:r>
                        <a:rPr lang="pt-BR" sz="1500" dirty="0"/>
                        <a:t>CRITÉRIOS</a:t>
                      </a:r>
                    </a:p>
                  </a:txBody>
                  <a:tcPr/>
                </a:tc>
                <a:tc hMerge="1">
                  <a:txBody>
                    <a:bodyPr/>
                    <a:lstStyle/>
                    <a:p>
                      <a:endParaRPr lang="pt-BR" sz="1500" dirty="0"/>
                    </a:p>
                  </a:txBody>
                  <a:tcPr/>
                </a:tc>
                <a:tc hMerge="1">
                  <a:txBody>
                    <a:bodyPr/>
                    <a:lstStyle/>
                    <a:p>
                      <a:endParaRPr lang="pt-BR" sz="1500" dirty="0"/>
                    </a:p>
                  </a:txBody>
                  <a:tcPr/>
                </a:tc>
                <a:extLst>
                  <a:ext uri="{0D108BD9-81ED-4DB2-BD59-A6C34878D82A}">
                    <a16:rowId xmlns:a16="http://schemas.microsoft.com/office/drawing/2014/main" val="250838440"/>
                  </a:ext>
                </a:extLst>
              </a:tr>
              <a:tr h="429388">
                <a:tc vMerge="1">
                  <a:txBody>
                    <a:bodyPr/>
                    <a:lstStyle/>
                    <a:p>
                      <a:endParaRPr lang="pt-BR" sz="1500" dirty="0"/>
                    </a:p>
                  </a:txBody>
                  <a:tcPr/>
                </a:tc>
                <a:tc>
                  <a:txBody>
                    <a:bodyPr/>
                    <a:lstStyle/>
                    <a:p>
                      <a:pPr algn="ctr"/>
                      <a:r>
                        <a:rPr lang="pt-BR" sz="1500" dirty="0" err="1"/>
                        <a:t>Nr</a:t>
                      </a:r>
                      <a:r>
                        <a:rPr lang="pt-BR" sz="1500" dirty="0"/>
                        <a:t> Quartos</a:t>
                      </a:r>
                    </a:p>
                  </a:txBody>
                  <a:tcPr/>
                </a:tc>
                <a:tc>
                  <a:txBody>
                    <a:bodyPr/>
                    <a:lstStyle/>
                    <a:p>
                      <a:pPr algn="ctr"/>
                      <a:r>
                        <a:rPr lang="pt-BR" sz="1500" dirty="0" err="1"/>
                        <a:t>Nr</a:t>
                      </a:r>
                      <a:r>
                        <a:rPr lang="pt-BR" sz="1500" dirty="0"/>
                        <a:t> Banheiros</a:t>
                      </a:r>
                    </a:p>
                  </a:txBody>
                  <a:tcPr/>
                </a:tc>
                <a:tc>
                  <a:txBody>
                    <a:bodyPr/>
                    <a:lstStyle/>
                    <a:p>
                      <a:pPr algn="ctr"/>
                      <a:r>
                        <a:rPr lang="pt-BR" sz="1500" dirty="0"/>
                        <a:t>Playground</a:t>
                      </a:r>
                    </a:p>
                  </a:txBody>
                  <a:tcPr/>
                </a:tc>
                <a:extLst>
                  <a:ext uri="{0D108BD9-81ED-4DB2-BD59-A6C34878D82A}">
                    <a16:rowId xmlns:a16="http://schemas.microsoft.com/office/drawing/2014/main" val="2240498821"/>
                  </a:ext>
                </a:extLst>
              </a:tr>
              <a:tr h="429388">
                <a:tc>
                  <a:txBody>
                    <a:bodyPr/>
                    <a:lstStyle/>
                    <a:p>
                      <a:r>
                        <a:rPr lang="pt-BR" sz="1500" dirty="0"/>
                        <a:t>Imóvel 1</a:t>
                      </a:r>
                    </a:p>
                  </a:txBody>
                  <a:tcPr/>
                </a:tc>
                <a:tc>
                  <a:txBody>
                    <a:bodyPr/>
                    <a:lstStyle/>
                    <a:p>
                      <a:pPr algn="ctr"/>
                      <a:r>
                        <a:rPr lang="pt-BR" sz="1500" dirty="0"/>
                        <a:t>2º</a:t>
                      </a:r>
                    </a:p>
                  </a:txBody>
                  <a:tcPr/>
                </a:tc>
                <a:tc>
                  <a:txBody>
                    <a:bodyPr/>
                    <a:lstStyle/>
                    <a:p>
                      <a:pPr algn="ctr"/>
                      <a:r>
                        <a:rPr lang="pt-BR" sz="1500" dirty="0"/>
                        <a:t>3º</a:t>
                      </a:r>
                    </a:p>
                  </a:txBody>
                  <a:tcPr/>
                </a:tc>
                <a:tc>
                  <a:txBody>
                    <a:bodyPr/>
                    <a:lstStyle/>
                    <a:p>
                      <a:pPr algn="ctr"/>
                      <a:r>
                        <a:rPr lang="pt-BR" sz="1500" dirty="0"/>
                        <a:t>2º</a:t>
                      </a:r>
                    </a:p>
                  </a:txBody>
                  <a:tcPr/>
                </a:tc>
                <a:extLst>
                  <a:ext uri="{0D108BD9-81ED-4DB2-BD59-A6C34878D82A}">
                    <a16:rowId xmlns:a16="http://schemas.microsoft.com/office/drawing/2014/main" val="2564417209"/>
                  </a:ext>
                </a:extLst>
              </a:tr>
              <a:tr h="429388">
                <a:tc>
                  <a:txBody>
                    <a:bodyPr/>
                    <a:lstStyle/>
                    <a:p>
                      <a:r>
                        <a:rPr lang="pt-BR" sz="1500" dirty="0"/>
                        <a:t>Imóvel 2</a:t>
                      </a:r>
                    </a:p>
                  </a:txBody>
                  <a:tcPr/>
                </a:tc>
                <a:tc>
                  <a:txBody>
                    <a:bodyPr/>
                    <a:lstStyle/>
                    <a:p>
                      <a:pPr algn="ctr"/>
                      <a:r>
                        <a:rPr lang="pt-BR" sz="1500" dirty="0"/>
                        <a:t>1º</a:t>
                      </a:r>
                    </a:p>
                  </a:txBody>
                  <a:tcPr/>
                </a:tc>
                <a:tc>
                  <a:txBody>
                    <a:bodyPr/>
                    <a:lstStyle/>
                    <a:p>
                      <a:pPr algn="ctr"/>
                      <a:r>
                        <a:rPr lang="pt-BR" sz="1500" dirty="0"/>
                        <a:t>2º</a:t>
                      </a:r>
                    </a:p>
                  </a:txBody>
                  <a:tcPr/>
                </a:tc>
                <a:tc>
                  <a:txBody>
                    <a:bodyPr/>
                    <a:lstStyle/>
                    <a:p>
                      <a:pPr algn="ctr"/>
                      <a:r>
                        <a:rPr lang="pt-BR" sz="1500" dirty="0"/>
                        <a:t>3º</a:t>
                      </a:r>
                    </a:p>
                  </a:txBody>
                  <a:tcPr/>
                </a:tc>
                <a:extLst>
                  <a:ext uri="{0D108BD9-81ED-4DB2-BD59-A6C34878D82A}">
                    <a16:rowId xmlns:a16="http://schemas.microsoft.com/office/drawing/2014/main" val="4226282156"/>
                  </a:ext>
                </a:extLst>
              </a:tr>
              <a:tr h="429388">
                <a:tc>
                  <a:txBody>
                    <a:bodyPr/>
                    <a:lstStyle/>
                    <a:p>
                      <a:r>
                        <a:rPr lang="pt-BR" sz="1500" dirty="0"/>
                        <a:t>Imóvel 3</a:t>
                      </a:r>
                    </a:p>
                  </a:txBody>
                  <a:tcPr/>
                </a:tc>
                <a:tc>
                  <a:txBody>
                    <a:bodyPr/>
                    <a:lstStyle/>
                    <a:p>
                      <a:pPr algn="ctr"/>
                      <a:r>
                        <a:rPr lang="pt-BR" sz="1500" dirty="0"/>
                        <a:t>3º</a:t>
                      </a:r>
                    </a:p>
                  </a:txBody>
                  <a:tcPr/>
                </a:tc>
                <a:tc>
                  <a:txBody>
                    <a:bodyPr/>
                    <a:lstStyle/>
                    <a:p>
                      <a:pPr algn="ctr"/>
                      <a:r>
                        <a:rPr lang="pt-BR" sz="1500" dirty="0"/>
                        <a:t>1º</a:t>
                      </a:r>
                    </a:p>
                  </a:txBody>
                  <a:tcPr/>
                </a:tc>
                <a:tc>
                  <a:txBody>
                    <a:bodyPr/>
                    <a:lstStyle/>
                    <a:p>
                      <a:pPr algn="ctr"/>
                      <a:r>
                        <a:rPr lang="pt-BR" sz="1500" dirty="0"/>
                        <a:t>1º</a:t>
                      </a:r>
                    </a:p>
                  </a:txBody>
                  <a:tcPr/>
                </a:tc>
                <a:extLst>
                  <a:ext uri="{0D108BD9-81ED-4DB2-BD59-A6C34878D82A}">
                    <a16:rowId xmlns:a16="http://schemas.microsoft.com/office/drawing/2014/main" val="991887332"/>
                  </a:ext>
                </a:extLst>
              </a:tr>
            </a:tbl>
          </a:graphicData>
        </a:graphic>
      </p:graphicFrame>
    </p:spTree>
    <p:extLst>
      <p:ext uri="{BB962C8B-B14F-4D97-AF65-F5344CB8AC3E}">
        <p14:creationId xmlns:p14="http://schemas.microsoft.com/office/powerpoint/2010/main" val="250240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Conector reto 48">
            <a:extLst>
              <a:ext uri="{FF2B5EF4-FFF2-40B4-BE49-F238E27FC236}">
                <a16:creationId xmlns:a16="http://schemas.microsoft.com/office/drawing/2014/main" id="{21E5E1B4-2C9D-4C3B-8145-55D8D8CFBC13}"/>
              </a:ext>
            </a:extLst>
          </p:cNvPr>
          <p:cNvCxnSpPr/>
          <p:nvPr/>
        </p:nvCxnSpPr>
        <p:spPr>
          <a:xfrm flipV="1">
            <a:off x="10970921" y="5103523"/>
            <a:ext cx="0" cy="3103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Imagem 34" descr="Interface gráfica do usuário&#10;&#10;Descrição gerada automaticamente com confiança média">
            <a:extLst>
              <a:ext uri="{FF2B5EF4-FFF2-40B4-BE49-F238E27FC236}">
                <a16:creationId xmlns:a16="http://schemas.microsoft.com/office/drawing/2014/main" id="{AF0F9F6D-F9D5-4248-80B3-7827BC41C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830" y="5121585"/>
            <a:ext cx="2170182" cy="1085091"/>
          </a:xfrm>
          <a:prstGeom prst="rect">
            <a:avLst/>
          </a:prstGeom>
          <a:effectLst>
            <a:outerShdw blurRad="76200" dir="18900000" sy="23000" kx="-1200000" algn="bl" rotWithShape="0">
              <a:prstClr val="black">
                <a:alpha val="20000"/>
              </a:prstClr>
            </a:outerShdw>
          </a:effectLst>
        </p:spPr>
      </p:pic>
      <p:cxnSp>
        <p:nvCxnSpPr>
          <p:cNvPr id="16" name="Conector reto 15">
            <a:extLst>
              <a:ext uri="{FF2B5EF4-FFF2-40B4-BE49-F238E27FC236}">
                <a16:creationId xmlns:a16="http://schemas.microsoft.com/office/drawing/2014/main" id="{330D2F92-BD4F-4D44-AF81-3C6DFCF6CC35}"/>
              </a:ext>
            </a:extLst>
          </p:cNvPr>
          <p:cNvCxnSpPr>
            <a:stCxn id="9" idx="4"/>
            <a:endCxn id="28" idx="0"/>
          </p:cNvCxnSpPr>
          <p:nvPr/>
        </p:nvCxnSpPr>
        <p:spPr>
          <a:xfrm>
            <a:off x="572252" y="1982920"/>
            <a:ext cx="0" cy="2489278"/>
          </a:xfrm>
          <a:prstGeom prst="line">
            <a:avLst/>
          </a:prstGeom>
          <a:ln w="28575">
            <a:solidFill>
              <a:srgbClr val="3941C3"/>
            </a:solidFill>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3"/>
          <a:stretch>
            <a:fillRect/>
          </a:stretch>
        </p:blipFill>
        <p:spPr>
          <a:xfrm rot="10800000">
            <a:off x="-2" y="5555354"/>
            <a:ext cx="12183281" cy="1302644"/>
          </a:xfrm>
          <a:prstGeom prst="rect">
            <a:avLst/>
          </a:prstGeom>
        </p:spPr>
      </p:pic>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665" y="6335715"/>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8805616" cy="646331"/>
          </a:xfrm>
          <a:prstGeom prst="rect">
            <a:avLst/>
          </a:prstGeom>
          <a:noFill/>
        </p:spPr>
        <p:txBody>
          <a:bodyPr wrap="none" rtlCol="0">
            <a:spAutoFit/>
          </a:bodyPr>
          <a:lstStyle/>
          <a:p>
            <a:r>
              <a:rPr lang="pt-BR" sz="3600" dirty="0">
                <a:latin typeface="Bahnschrift SemiBold" panose="020B0502040204020203" pitchFamily="34" charset="0"/>
              </a:rPr>
              <a:t>IMPLEMENTANDO O MÉTODO DE BORDA</a:t>
            </a:r>
          </a:p>
        </p:txBody>
      </p:sp>
      <p:sp>
        <p:nvSpPr>
          <p:cNvPr id="9" name="Elipse 8">
            <a:extLst>
              <a:ext uri="{FF2B5EF4-FFF2-40B4-BE49-F238E27FC236}">
                <a16:creationId xmlns:a16="http://schemas.microsoft.com/office/drawing/2014/main" id="{4C764F74-5CFE-413A-AB36-8AB8606E3427}"/>
              </a:ext>
            </a:extLst>
          </p:cNvPr>
          <p:cNvSpPr/>
          <p:nvPr/>
        </p:nvSpPr>
        <p:spPr>
          <a:xfrm>
            <a:off x="230252" y="1298920"/>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1</a:t>
            </a:r>
            <a:endParaRPr lang="pt-BR" b="1" dirty="0">
              <a:solidFill>
                <a:srgbClr val="002060"/>
              </a:solidFill>
            </a:endParaRPr>
          </a:p>
        </p:txBody>
      </p:sp>
      <p:sp>
        <p:nvSpPr>
          <p:cNvPr id="26" name="Elipse 25">
            <a:extLst>
              <a:ext uri="{FF2B5EF4-FFF2-40B4-BE49-F238E27FC236}">
                <a16:creationId xmlns:a16="http://schemas.microsoft.com/office/drawing/2014/main" id="{B8A388AF-4E5B-4B7A-AE0F-1B2EF5E8A915}"/>
              </a:ext>
            </a:extLst>
          </p:cNvPr>
          <p:cNvSpPr/>
          <p:nvPr/>
        </p:nvSpPr>
        <p:spPr>
          <a:xfrm>
            <a:off x="230252" y="2356679"/>
            <a:ext cx="684000" cy="684000"/>
          </a:xfrm>
          <a:prstGeom prst="ellipse">
            <a:avLst/>
          </a:prstGeom>
          <a:solidFill>
            <a:srgbClr val="7030A0"/>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chemeClr val="bg1"/>
                </a:solidFill>
              </a:rPr>
              <a:t>2</a:t>
            </a:r>
          </a:p>
        </p:txBody>
      </p:sp>
      <p:sp>
        <p:nvSpPr>
          <p:cNvPr id="27" name="Elipse 26">
            <a:extLst>
              <a:ext uri="{FF2B5EF4-FFF2-40B4-BE49-F238E27FC236}">
                <a16:creationId xmlns:a16="http://schemas.microsoft.com/office/drawing/2014/main" id="{FD45CCE3-9DEB-4D1B-8592-1183F8CC0601}"/>
              </a:ext>
            </a:extLst>
          </p:cNvPr>
          <p:cNvSpPr/>
          <p:nvPr/>
        </p:nvSpPr>
        <p:spPr>
          <a:xfrm>
            <a:off x="230252" y="341443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3</a:t>
            </a:r>
          </a:p>
        </p:txBody>
      </p:sp>
      <p:sp>
        <p:nvSpPr>
          <p:cNvPr id="28" name="Elipse 27">
            <a:extLst>
              <a:ext uri="{FF2B5EF4-FFF2-40B4-BE49-F238E27FC236}">
                <a16:creationId xmlns:a16="http://schemas.microsoft.com/office/drawing/2014/main" id="{C621969C-170A-40C3-9B41-0A1B55B30CD7}"/>
              </a:ext>
            </a:extLst>
          </p:cNvPr>
          <p:cNvSpPr/>
          <p:nvPr/>
        </p:nvSpPr>
        <p:spPr>
          <a:xfrm>
            <a:off x="230252" y="447219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4</a:t>
            </a:r>
          </a:p>
        </p:txBody>
      </p:sp>
      <p:grpSp>
        <p:nvGrpSpPr>
          <p:cNvPr id="29" name="Agrupar 28">
            <a:extLst>
              <a:ext uri="{FF2B5EF4-FFF2-40B4-BE49-F238E27FC236}">
                <a16:creationId xmlns:a16="http://schemas.microsoft.com/office/drawing/2014/main" id="{96D9D734-CEC0-4BAA-AAD4-1DC3C802ED89}"/>
              </a:ext>
            </a:extLst>
          </p:cNvPr>
          <p:cNvGrpSpPr/>
          <p:nvPr/>
        </p:nvGrpSpPr>
        <p:grpSpPr>
          <a:xfrm>
            <a:off x="5016101" y="1153143"/>
            <a:ext cx="7150054" cy="5439999"/>
            <a:chOff x="5016100" y="1027483"/>
            <a:chExt cx="7315215" cy="5565659"/>
          </a:xfrm>
        </p:grpSpPr>
        <p:pic>
          <p:nvPicPr>
            <p:cNvPr id="21" name="Imagem 20" descr="Tela de computador&#10;&#10;Descrição gerada automaticamente">
              <a:extLst>
                <a:ext uri="{FF2B5EF4-FFF2-40B4-BE49-F238E27FC236}">
                  <a16:creationId xmlns:a16="http://schemas.microsoft.com/office/drawing/2014/main" id="{25C4CD55-1DB2-4810-BF61-9FE9AECA5B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6100" y="1027483"/>
              <a:ext cx="7315215" cy="5565659"/>
            </a:xfrm>
            <a:prstGeom prst="rect">
              <a:avLst/>
            </a:prstGeom>
          </p:spPr>
        </p:pic>
        <p:sp>
          <p:nvSpPr>
            <p:cNvPr id="22" name="Retângulo 21">
              <a:extLst>
                <a:ext uri="{FF2B5EF4-FFF2-40B4-BE49-F238E27FC236}">
                  <a16:creationId xmlns:a16="http://schemas.microsoft.com/office/drawing/2014/main" id="{6A009508-1AC3-40F9-8898-7504775DBA01}"/>
                </a:ext>
              </a:extLst>
            </p:cNvPr>
            <p:cNvSpPr/>
            <p:nvPr/>
          </p:nvSpPr>
          <p:spPr>
            <a:xfrm>
              <a:off x="5654736" y="1211836"/>
              <a:ext cx="6084000" cy="38572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4" name="Agrupar 33">
            <a:extLst>
              <a:ext uri="{FF2B5EF4-FFF2-40B4-BE49-F238E27FC236}">
                <a16:creationId xmlns:a16="http://schemas.microsoft.com/office/drawing/2014/main" id="{9D1FE8F2-9DA3-489F-9BBA-8F5796888E35}"/>
              </a:ext>
            </a:extLst>
          </p:cNvPr>
          <p:cNvGrpSpPr/>
          <p:nvPr/>
        </p:nvGrpSpPr>
        <p:grpSpPr>
          <a:xfrm>
            <a:off x="1042447" y="1219070"/>
            <a:ext cx="2363147" cy="806975"/>
            <a:chOff x="1042447" y="1219070"/>
            <a:chExt cx="2363147" cy="806975"/>
          </a:xfrm>
        </p:grpSpPr>
        <p:sp>
          <p:nvSpPr>
            <p:cNvPr id="48" name="CaixaDeTexto 47">
              <a:extLst>
                <a:ext uri="{FF2B5EF4-FFF2-40B4-BE49-F238E27FC236}">
                  <a16:creationId xmlns:a16="http://schemas.microsoft.com/office/drawing/2014/main" id="{528B01A5-8FC1-404E-80F4-63A0532459A8}"/>
                </a:ext>
              </a:extLst>
            </p:cNvPr>
            <p:cNvSpPr txBox="1"/>
            <p:nvPr/>
          </p:nvSpPr>
          <p:spPr>
            <a:xfrm>
              <a:off x="1042447" y="1219070"/>
              <a:ext cx="1220206" cy="523220"/>
            </a:xfrm>
            <a:prstGeom prst="rect">
              <a:avLst/>
            </a:prstGeom>
            <a:noFill/>
          </p:spPr>
          <p:txBody>
            <a:bodyPr wrap="none" rtlCol="0">
              <a:spAutoFit/>
            </a:bodyPr>
            <a:lstStyle/>
            <a:p>
              <a:r>
                <a:rPr lang="pt-BR" sz="2800" b="1" dirty="0">
                  <a:latin typeface="Bahnschrift SemiLight SemiConde" panose="020B0502040204020203" pitchFamily="34" charset="0"/>
                </a:rPr>
                <a:t>Passo 1</a:t>
              </a:r>
            </a:p>
          </p:txBody>
        </p:sp>
        <p:sp>
          <p:nvSpPr>
            <p:cNvPr id="50" name="CaixaDeTexto 49">
              <a:extLst>
                <a:ext uri="{FF2B5EF4-FFF2-40B4-BE49-F238E27FC236}">
                  <a16:creationId xmlns:a16="http://schemas.microsoft.com/office/drawing/2014/main" id="{B1F145D9-CCB9-4ABE-B1BE-2E47A8AC7F64}"/>
                </a:ext>
              </a:extLst>
            </p:cNvPr>
            <p:cNvSpPr txBox="1"/>
            <p:nvPr/>
          </p:nvSpPr>
          <p:spPr>
            <a:xfrm>
              <a:off x="1042447" y="1656713"/>
              <a:ext cx="2363147"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a:t>
              </a:r>
            </a:p>
          </p:txBody>
        </p:sp>
      </p:grpSp>
      <p:grpSp>
        <p:nvGrpSpPr>
          <p:cNvPr id="51" name="Agrupar 50">
            <a:extLst>
              <a:ext uri="{FF2B5EF4-FFF2-40B4-BE49-F238E27FC236}">
                <a16:creationId xmlns:a16="http://schemas.microsoft.com/office/drawing/2014/main" id="{43DF5904-A4CC-4A33-A82F-9AFDF7D60AA0}"/>
              </a:ext>
            </a:extLst>
          </p:cNvPr>
          <p:cNvGrpSpPr/>
          <p:nvPr/>
        </p:nvGrpSpPr>
        <p:grpSpPr>
          <a:xfrm>
            <a:off x="1042447" y="2281892"/>
            <a:ext cx="3820277" cy="806975"/>
            <a:chOff x="1042447" y="1219070"/>
            <a:chExt cx="3820277" cy="806975"/>
          </a:xfrm>
        </p:grpSpPr>
        <p:sp>
          <p:nvSpPr>
            <p:cNvPr id="52" name="CaixaDeTexto 51">
              <a:extLst>
                <a:ext uri="{FF2B5EF4-FFF2-40B4-BE49-F238E27FC236}">
                  <a16:creationId xmlns:a16="http://schemas.microsoft.com/office/drawing/2014/main" id="{EF0F0196-E3B9-452D-BA75-5412755CD95A}"/>
                </a:ext>
              </a:extLst>
            </p:cNvPr>
            <p:cNvSpPr txBox="1"/>
            <p:nvPr/>
          </p:nvSpPr>
          <p:spPr>
            <a:xfrm>
              <a:off x="1042447" y="1219070"/>
              <a:ext cx="1277914" cy="523220"/>
            </a:xfrm>
            <a:prstGeom prst="rect">
              <a:avLst/>
            </a:prstGeom>
            <a:noFill/>
          </p:spPr>
          <p:txBody>
            <a:bodyPr wrap="none" rtlCol="0">
              <a:spAutoFit/>
            </a:bodyPr>
            <a:lstStyle/>
            <a:p>
              <a:r>
                <a:rPr lang="pt-BR" sz="2800" b="1" dirty="0">
                  <a:latin typeface="Bahnschrift SemiLight SemiConde" panose="020B0502040204020203" pitchFamily="34" charset="0"/>
                </a:rPr>
                <a:t>Passo 2</a:t>
              </a:r>
            </a:p>
          </p:txBody>
        </p:sp>
        <p:sp>
          <p:nvSpPr>
            <p:cNvPr id="53" name="CaixaDeTexto 52">
              <a:extLst>
                <a:ext uri="{FF2B5EF4-FFF2-40B4-BE49-F238E27FC236}">
                  <a16:creationId xmlns:a16="http://schemas.microsoft.com/office/drawing/2014/main" id="{BFFB6BBB-A3F3-4606-9E11-BC07DE0114C8}"/>
                </a:ext>
              </a:extLst>
            </p:cNvPr>
            <p:cNvSpPr txBox="1"/>
            <p:nvPr/>
          </p:nvSpPr>
          <p:spPr>
            <a:xfrm>
              <a:off x="1042447" y="1656713"/>
              <a:ext cx="3820277" cy="369332"/>
            </a:xfrm>
            <a:prstGeom prst="rect">
              <a:avLst/>
            </a:prstGeom>
            <a:noFill/>
          </p:spPr>
          <p:txBody>
            <a:bodyPr wrap="none" rtlCol="0">
              <a:spAutoFit/>
            </a:bodyPr>
            <a:lstStyle/>
            <a:p>
              <a:r>
                <a:rPr lang="pt-BR" dirty="0">
                  <a:latin typeface="Bahnschrift SemiLight SemiConde" panose="020B0502040204020203" pitchFamily="34" charset="0"/>
                </a:rPr>
                <a:t>Atribuir uma pontuação correspondente.</a:t>
              </a:r>
            </a:p>
          </p:txBody>
        </p:sp>
      </p:grpSp>
      <p:grpSp>
        <p:nvGrpSpPr>
          <p:cNvPr id="54" name="Agrupar 53">
            <a:extLst>
              <a:ext uri="{FF2B5EF4-FFF2-40B4-BE49-F238E27FC236}">
                <a16:creationId xmlns:a16="http://schemas.microsoft.com/office/drawing/2014/main" id="{3C77C0C8-60A8-4349-8781-36060626BBAC}"/>
              </a:ext>
            </a:extLst>
          </p:cNvPr>
          <p:cNvGrpSpPr/>
          <p:nvPr/>
        </p:nvGrpSpPr>
        <p:grpSpPr>
          <a:xfrm>
            <a:off x="1038235" y="3355662"/>
            <a:ext cx="4322017" cy="806975"/>
            <a:chOff x="1042447" y="1219070"/>
            <a:chExt cx="4322017" cy="806975"/>
          </a:xfrm>
        </p:grpSpPr>
        <p:sp>
          <p:nvSpPr>
            <p:cNvPr id="55" name="CaixaDeTexto 54">
              <a:extLst>
                <a:ext uri="{FF2B5EF4-FFF2-40B4-BE49-F238E27FC236}">
                  <a16:creationId xmlns:a16="http://schemas.microsoft.com/office/drawing/2014/main" id="{87D843EA-9F7D-4CD9-B270-7436D959AF26}"/>
                </a:ext>
              </a:extLst>
            </p:cNvPr>
            <p:cNvSpPr txBox="1"/>
            <p:nvPr/>
          </p:nvSpPr>
          <p:spPr>
            <a:xfrm>
              <a:off x="1042447" y="1219070"/>
              <a:ext cx="1279517" cy="523220"/>
            </a:xfrm>
            <a:prstGeom prst="rect">
              <a:avLst/>
            </a:prstGeom>
            <a:noFill/>
          </p:spPr>
          <p:txBody>
            <a:bodyPr wrap="none" rtlCol="0">
              <a:spAutoFit/>
            </a:bodyPr>
            <a:lstStyle/>
            <a:p>
              <a:r>
                <a:rPr lang="pt-BR" sz="2800" b="1" dirty="0">
                  <a:latin typeface="Bahnschrift SemiLight SemiConde" panose="020B0502040204020203" pitchFamily="34" charset="0"/>
                </a:rPr>
                <a:t>Passo 3</a:t>
              </a:r>
            </a:p>
          </p:txBody>
        </p:sp>
        <p:sp>
          <p:nvSpPr>
            <p:cNvPr id="56" name="CaixaDeTexto 55">
              <a:extLst>
                <a:ext uri="{FF2B5EF4-FFF2-40B4-BE49-F238E27FC236}">
                  <a16:creationId xmlns:a16="http://schemas.microsoft.com/office/drawing/2014/main" id="{3BDE457C-1CB0-4FF6-96CD-D584D69914E8}"/>
                </a:ext>
              </a:extLst>
            </p:cNvPr>
            <p:cNvSpPr txBox="1"/>
            <p:nvPr/>
          </p:nvSpPr>
          <p:spPr>
            <a:xfrm>
              <a:off x="1042447" y="1656713"/>
              <a:ext cx="4322017" cy="369332"/>
            </a:xfrm>
            <a:prstGeom prst="rect">
              <a:avLst/>
            </a:prstGeom>
            <a:noFill/>
          </p:spPr>
          <p:txBody>
            <a:bodyPr wrap="none" rtlCol="0">
              <a:spAutoFit/>
            </a:bodyPr>
            <a:lstStyle/>
            <a:p>
              <a:r>
                <a:rPr lang="pt-BR" dirty="0">
                  <a:latin typeface="Bahnschrift SemiLight SemiConde" panose="020B0502040204020203" pitchFamily="34" charset="0"/>
                </a:rPr>
                <a:t>Somar os pontos ganhos por cada alternativa.</a:t>
              </a:r>
            </a:p>
          </p:txBody>
        </p:sp>
      </p:grpSp>
      <p:grpSp>
        <p:nvGrpSpPr>
          <p:cNvPr id="57" name="Agrupar 56">
            <a:extLst>
              <a:ext uri="{FF2B5EF4-FFF2-40B4-BE49-F238E27FC236}">
                <a16:creationId xmlns:a16="http://schemas.microsoft.com/office/drawing/2014/main" id="{6DD25883-4C71-49E6-9CE5-E5758F0C8BB0}"/>
              </a:ext>
            </a:extLst>
          </p:cNvPr>
          <p:cNvGrpSpPr/>
          <p:nvPr/>
        </p:nvGrpSpPr>
        <p:grpSpPr>
          <a:xfrm>
            <a:off x="1042447" y="4415373"/>
            <a:ext cx="4171335" cy="806975"/>
            <a:chOff x="1042447" y="1219070"/>
            <a:chExt cx="4171335" cy="806975"/>
          </a:xfrm>
        </p:grpSpPr>
        <p:sp>
          <p:nvSpPr>
            <p:cNvPr id="58" name="CaixaDeTexto 57">
              <a:extLst>
                <a:ext uri="{FF2B5EF4-FFF2-40B4-BE49-F238E27FC236}">
                  <a16:creationId xmlns:a16="http://schemas.microsoft.com/office/drawing/2014/main" id="{0ACD513C-3A58-4AFB-B270-39103548DE51}"/>
                </a:ext>
              </a:extLst>
            </p:cNvPr>
            <p:cNvSpPr txBox="1"/>
            <p:nvPr/>
          </p:nvSpPr>
          <p:spPr>
            <a:xfrm>
              <a:off x="1042447" y="1219070"/>
              <a:ext cx="1292341" cy="523220"/>
            </a:xfrm>
            <a:prstGeom prst="rect">
              <a:avLst/>
            </a:prstGeom>
            <a:noFill/>
          </p:spPr>
          <p:txBody>
            <a:bodyPr wrap="none" rtlCol="0">
              <a:spAutoFit/>
            </a:bodyPr>
            <a:lstStyle/>
            <a:p>
              <a:r>
                <a:rPr lang="pt-BR" sz="2800" b="1" dirty="0">
                  <a:latin typeface="Bahnschrift SemiLight SemiConde" panose="020B0502040204020203" pitchFamily="34" charset="0"/>
                </a:rPr>
                <a:t>Passo 4</a:t>
              </a:r>
            </a:p>
          </p:txBody>
        </p:sp>
        <p:sp>
          <p:nvSpPr>
            <p:cNvPr id="59" name="CaixaDeTexto 58">
              <a:extLst>
                <a:ext uri="{FF2B5EF4-FFF2-40B4-BE49-F238E27FC236}">
                  <a16:creationId xmlns:a16="http://schemas.microsoft.com/office/drawing/2014/main" id="{C9A22079-C30D-43D4-B57B-684FDB3FEAAB}"/>
                </a:ext>
              </a:extLst>
            </p:cNvPr>
            <p:cNvSpPr txBox="1"/>
            <p:nvPr/>
          </p:nvSpPr>
          <p:spPr>
            <a:xfrm>
              <a:off x="1042447" y="1656713"/>
              <a:ext cx="4171335"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 de forma crescente.</a:t>
              </a:r>
            </a:p>
          </p:txBody>
        </p:sp>
      </p:grpSp>
      <p:pic>
        <p:nvPicPr>
          <p:cNvPr id="60" name="Imagem 59" descr="Casa com jardim na frente&#10;&#10;Descrição gerada automaticamente">
            <a:extLst>
              <a:ext uri="{FF2B5EF4-FFF2-40B4-BE49-F238E27FC236}">
                <a16:creationId xmlns:a16="http://schemas.microsoft.com/office/drawing/2014/main" id="{94DFE2B4-5F5A-419C-A319-76D20396BA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3337" y="1463196"/>
            <a:ext cx="1134680" cy="834707"/>
          </a:xfrm>
          <a:prstGeom prst="rect">
            <a:avLst/>
          </a:prstGeom>
        </p:spPr>
      </p:pic>
      <p:sp>
        <p:nvSpPr>
          <p:cNvPr id="61" name="CaixaDeTexto 60">
            <a:extLst>
              <a:ext uri="{FF2B5EF4-FFF2-40B4-BE49-F238E27FC236}">
                <a16:creationId xmlns:a16="http://schemas.microsoft.com/office/drawing/2014/main" id="{31085BF8-AE50-4555-B2D0-15E80C825498}"/>
              </a:ext>
            </a:extLst>
          </p:cNvPr>
          <p:cNvSpPr txBox="1"/>
          <p:nvPr/>
        </p:nvSpPr>
        <p:spPr>
          <a:xfrm>
            <a:off x="6858017" y="1441773"/>
            <a:ext cx="4593753" cy="923330"/>
          </a:xfrm>
          <a:prstGeom prst="rect">
            <a:avLst/>
          </a:prstGeom>
          <a:noFill/>
        </p:spPr>
        <p:txBody>
          <a:bodyPr wrap="square" rtlCol="0">
            <a:spAutoFit/>
          </a:bodyPr>
          <a:lstStyle/>
          <a:p>
            <a:pPr algn="just"/>
            <a:r>
              <a:rPr lang="pt-BR" dirty="0">
                <a:latin typeface="Bahnschrift SemiLight SemiConde" panose="020B0502040204020203" pitchFamily="34" charset="0"/>
              </a:rPr>
              <a:t>A cada posição da alternativa é atribuída uma pontuação correspondente (1º lugar = 1 ponto, 2º lugar = 2 pontos; e assim sucessivamente).</a:t>
            </a:r>
          </a:p>
        </p:txBody>
      </p:sp>
      <p:graphicFrame>
        <p:nvGraphicFramePr>
          <p:cNvPr id="62" name="Tabela 3">
            <a:extLst>
              <a:ext uri="{FF2B5EF4-FFF2-40B4-BE49-F238E27FC236}">
                <a16:creationId xmlns:a16="http://schemas.microsoft.com/office/drawing/2014/main" id="{D1230797-755E-4128-85E8-4325E0722425}"/>
              </a:ext>
            </a:extLst>
          </p:cNvPr>
          <p:cNvGraphicFramePr>
            <a:graphicFrameLocks noGrp="1"/>
          </p:cNvGraphicFramePr>
          <p:nvPr>
            <p:extLst>
              <p:ext uri="{D42A27DB-BD31-4B8C-83A1-F6EECF244321}">
                <p14:modId xmlns:p14="http://schemas.microsoft.com/office/powerpoint/2010/main" val="1425771673"/>
              </p:ext>
            </p:extLst>
          </p:nvPr>
        </p:nvGraphicFramePr>
        <p:xfrm>
          <a:off x="5798666" y="2504752"/>
          <a:ext cx="5629940" cy="214694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407485">
                  <a:extLst>
                    <a:ext uri="{9D8B030D-6E8A-4147-A177-3AD203B41FA5}">
                      <a16:colId xmlns:a16="http://schemas.microsoft.com/office/drawing/2014/main" val="1352587911"/>
                    </a:ext>
                  </a:extLst>
                </a:gridCol>
                <a:gridCol w="1407485">
                  <a:extLst>
                    <a:ext uri="{9D8B030D-6E8A-4147-A177-3AD203B41FA5}">
                      <a16:colId xmlns:a16="http://schemas.microsoft.com/office/drawing/2014/main" val="4219342245"/>
                    </a:ext>
                  </a:extLst>
                </a:gridCol>
                <a:gridCol w="1407485">
                  <a:extLst>
                    <a:ext uri="{9D8B030D-6E8A-4147-A177-3AD203B41FA5}">
                      <a16:colId xmlns:a16="http://schemas.microsoft.com/office/drawing/2014/main" val="2077510882"/>
                    </a:ext>
                  </a:extLst>
                </a:gridCol>
                <a:gridCol w="1407485">
                  <a:extLst>
                    <a:ext uri="{9D8B030D-6E8A-4147-A177-3AD203B41FA5}">
                      <a16:colId xmlns:a16="http://schemas.microsoft.com/office/drawing/2014/main" val="3215346429"/>
                    </a:ext>
                  </a:extLst>
                </a:gridCol>
              </a:tblGrid>
              <a:tr h="429388">
                <a:tc rowSpan="2">
                  <a:txBody>
                    <a:bodyPr/>
                    <a:lstStyle/>
                    <a:p>
                      <a:r>
                        <a:rPr lang="pt-BR" sz="1500" dirty="0"/>
                        <a:t>ALTERNATIVAS</a:t>
                      </a:r>
                    </a:p>
                  </a:txBody>
                  <a:tcPr anchor="ctr"/>
                </a:tc>
                <a:tc gridSpan="3">
                  <a:txBody>
                    <a:bodyPr/>
                    <a:lstStyle/>
                    <a:p>
                      <a:pPr algn="ctr"/>
                      <a:r>
                        <a:rPr lang="pt-BR" sz="1500" dirty="0"/>
                        <a:t>CRITÉRIOS</a:t>
                      </a:r>
                    </a:p>
                  </a:txBody>
                  <a:tcPr/>
                </a:tc>
                <a:tc hMerge="1">
                  <a:txBody>
                    <a:bodyPr/>
                    <a:lstStyle/>
                    <a:p>
                      <a:endParaRPr lang="pt-BR" sz="1500" dirty="0"/>
                    </a:p>
                  </a:txBody>
                  <a:tcPr/>
                </a:tc>
                <a:tc hMerge="1">
                  <a:txBody>
                    <a:bodyPr/>
                    <a:lstStyle/>
                    <a:p>
                      <a:endParaRPr lang="pt-BR" sz="1500" dirty="0"/>
                    </a:p>
                  </a:txBody>
                  <a:tcPr/>
                </a:tc>
                <a:extLst>
                  <a:ext uri="{0D108BD9-81ED-4DB2-BD59-A6C34878D82A}">
                    <a16:rowId xmlns:a16="http://schemas.microsoft.com/office/drawing/2014/main" val="250838440"/>
                  </a:ext>
                </a:extLst>
              </a:tr>
              <a:tr h="429388">
                <a:tc vMerge="1">
                  <a:txBody>
                    <a:bodyPr/>
                    <a:lstStyle/>
                    <a:p>
                      <a:endParaRPr lang="pt-BR" sz="1500" dirty="0"/>
                    </a:p>
                  </a:txBody>
                  <a:tcPr/>
                </a:tc>
                <a:tc>
                  <a:txBody>
                    <a:bodyPr/>
                    <a:lstStyle/>
                    <a:p>
                      <a:pPr algn="ctr"/>
                      <a:r>
                        <a:rPr lang="pt-BR" sz="1500" dirty="0" err="1"/>
                        <a:t>Nr</a:t>
                      </a:r>
                      <a:r>
                        <a:rPr lang="pt-BR" sz="1500" dirty="0"/>
                        <a:t> Quartos</a:t>
                      </a:r>
                    </a:p>
                  </a:txBody>
                  <a:tcPr/>
                </a:tc>
                <a:tc>
                  <a:txBody>
                    <a:bodyPr/>
                    <a:lstStyle/>
                    <a:p>
                      <a:pPr algn="ctr"/>
                      <a:r>
                        <a:rPr lang="pt-BR" sz="1500" dirty="0" err="1"/>
                        <a:t>Nr</a:t>
                      </a:r>
                      <a:r>
                        <a:rPr lang="pt-BR" sz="1500" dirty="0"/>
                        <a:t> Banheiros</a:t>
                      </a:r>
                    </a:p>
                  </a:txBody>
                  <a:tcPr/>
                </a:tc>
                <a:tc>
                  <a:txBody>
                    <a:bodyPr/>
                    <a:lstStyle/>
                    <a:p>
                      <a:pPr algn="ctr"/>
                      <a:r>
                        <a:rPr lang="pt-BR" sz="1500" dirty="0"/>
                        <a:t>Playground</a:t>
                      </a:r>
                    </a:p>
                  </a:txBody>
                  <a:tcPr/>
                </a:tc>
                <a:extLst>
                  <a:ext uri="{0D108BD9-81ED-4DB2-BD59-A6C34878D82A}">
                    <a16:rowId xmlns:a16="http://schemas.microsoft.com/office/drawing/2014/main" val="2240498821"/>
                  </a:ext>
                </a:extLst>
              </a:tr>
              <a:tr h="429388">
                <a:tc>
                  <a:txBody>
                    <a:bodyPr/>
                    <a:lstStyle/>
                    <a:p>
                      <a:r>
                        <a:rPr lang="pt-BR" sz="1500" dirty="0"/>
                        <a:t>Imóvel 1</a:t>
                      </a:r>
                    </a:p>
                  </a:txBody>
                  <a:tcPr/>
                </a:tc>
                <a:tc>
                  <a:txBody>
                    <a:bodyPr/>
                    <a:lstStyle/>
                    <a:p>
                      <a:pPr algn="ctr"/>
                      <a:r>
                        <a:rPr lang="pt-BR" sz="1500" dirty="0"/>
                        <a:t>2</a:t>
                      </a:r>
                    </a:p>
                  </a:txBody>
                  <a:tcPr/>
                </a:tc>
                <a:tc>
                  <a:txBody>
                    <a:bodyPr/>
                    <a:lstStyle/>
                    <a:p>
                      <a:pPr algn="ctr"/>
                      <a:r>
                        <a:rPr lang="pt-BR" sz="1500" dirty="0"/>
                        <a:t>3</a:t>
                      </a:r>
                    </a:p>
                  </a:txBody>
                  <a:tcPr/>
                </a:tc>
                <a:tc>
                  <a:txBody>
                    <a:bodyPr/>
                    <a:lstStyle/>
                    <a:p>
                      <a:pPr algn="ctr"/>
                      <a:r>
                        <a:rPr lang="pt-BR" sz="1500" dirty="0"/>
                        <a:t>2</a:t>
                      </a:r>
                    </a:p>
                  </a:txBody>
                  <a:tcPr/>
                </a:tc>
                <a:extLst>
                  <a:ext uri="{0D108BD9-81ED-4DB2-BD59-A6C34878D82A}">
                    <a16:rowId xmlns:a16="http://schemas.microsoft.com/office/drawing/2014/main" val="2564417209"/>
                  </a:ext>
                </a:extLst>
              </a:tr>
              <a:tr h="429388">
                <a:tc>
                  <a:txBody>
                    <a:bodyPr/>
                    <a:lstStyle/>
                    <a:p>
                      <a:r>
                        <a:rPr lang="pt-BR" sz="1500" dirty="0"/>
                        <a:t>Imóvel 2</a:t>
                      </a:r>
                    </a:p>
                  </a:txBody>
                  <a:tcPr/>
                </a:tc>
                <a:tc>
                  <a:txBody>
                    <a:bodyPr/>
                    <a:lstStyle/>
                    <a:p>
                      <a:pPr algn="ctr"/>
                      <a:r>
                        <a:rPr lang="pt-BR" sz="1500" dirty="0"/>
                        <a:t>1</a:t>
                      </a:r>
                    </a:p>
                  </a:txBody>
                  <a:tcPr/>
                </a:tc>
                <a:tc>
                  <a:txBody>
                    <a:bodyPr/>
                    <a:lstStyle/>
                    <a:p>
                      <a:pPr algn="ctr"/>
                      <a:r>
                        <a:rPr lang="pt-BR" sz="1500" dirty="0"/>
                        <a:t>2</a:t>
                      </a:r>
                    </a:p>
                  </a:txBody>
                  <a:tcPr/>
                </a:tc>
                <a:tc>
                  <a:txBody>
                    <a:bodyPr/>
                    <a:lstStyle/>
                    <a:p>
                      <a:pPr algn="ctr"/>
                      <a:r>
                        <a:rPr lang="pt-BR" sz="1500" dirty="0"/>
                        <a:t>3</a:t>
                      </a:r>
                    </a:p>
                  </a:txBody>
                  <a:tcPr/>
                </a:tc>
                <a:extLst>
                  <a:ext uri="{0D108BD9-81ED-4DB2-BD59-A6C34878D82A}">
                    <a16:rowId xmlns:a16="http://schemas.microsoft.com/office/drawing/2014/main" val="4226282156"/>
                  </a:ext>
                </a:extLst>
              </a:tr>
              <a:tr h="429388">
                <a:tc>
                  <a:txBody>
                    <a:bodyPr/>
                    <a:lstStyle/>
                    <a:p>
                      <a:r>
                        <a:rPr lang="pt-BR" sz="1500" dirty="0"/>
                        <a:t>Imóvel 3</a:t>
                      </a:r>
                    </a:p>
                  </a:txBody>
                  <a:tcPr/>
                </a:tc>
                <a:tc>
                  <a:txBody>
                    <a:bodyPr/>
                    <a:lstStyle/>
                    <a:p>
                      <a:pPr algn="ctr"/>
                      <a:r>
                        <a:rPr lang="pt-BR" sz="1500" dirty="0"/>
                        <a:t>3</a:t>
                      </a:r>
                    </a:p>
                  </a:txBody>
                  <a:tcPr/>
                </a:tc>
                <a:tc>
                  <a:txBody>
                    <a:bodyPr/>
                    <a:lstStyle/>
                    <a:p>
                      <a:pPr algn="ctr"/>
                      <a:r>
                        <a:rPr lang="pt-BR" sz="1500" dirty="0"/>
                        <a:t>1</a:t>
                      </a:r>
                    </a:p>
                  </a:txBody>
                  <a:tcPr/>
                </a:tc>
                <a:tc>
                  <a:txBody>
                    <a:bodyPr/>
                    <a:lstStyle/>
                    <a:p>
                      <a:pPr algn="ctr"/>
                      <a:r>
                        <a:rPr lang="pt-BR" sz="1500" dirty="0"/>
                        <a:t>1</a:t>
                      </a:r>
                    </a:p>
                  </a:txBody>
                  <a:tcPr/>
                </a:tc>
                <a:extLst>
                  <a:ext uri="{0D108BD9-81ED-4DB2-BD59-A6C34878D82A}">
                    <a16:rowId xmlns:a16="http://schemas.microsoft.com/office/drawing/2014/main" val="991887332"/>
                  </a:ext>
                </a:extLst>
              </a:tr>
            </a:tbl>
          </a:graphicData>
        </a:graphic>
      </p:graphicFrame>
    </p:spTree>
    <p:extLst>
      <p:ext uri="{BB962C8B-B14F-4D97-AF65-F5344CB8AC3E}">
        <p14:creationId xmlns:p14="http://schemas.microsoft.com/office/powerpoint/2010/main" val="204321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Conector reto 48">
            <a:extLst>
              <a:ext uri="{FF2B5EF4-FFF2-40B4-BE49-F238E27FC236}">
                <a16:creationId xmlns:a16="http://schemas.microsoft.com/office/drawing/2014/main" id="{21E5E1B4-2C9D-4C3B-8145-55D8D8CFBC13}"/>
              </a:ext>
            </a:extLst>
          </p:cNvPr>
          <p:cNvCxnSpPr/>
          <p:nvPr/>
        </p:nvCxnSpPr>
        <p:spPr>
          <a:xfrm flipV="1">
            <a:off x="10970921" y="5103523"/>
            <a:ext cx="0" cy="3103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Imagem 34" descr="Interface gráfica do usuário&#10;&#10;Descrição gerada automaticamente com confiança média">
            <a:extLst>
              <a:ext uri="{FF2B5EF4-FFF2-40B4-BE49-F238E27FC236}">
                <a16:creationId xmlns:a16="http://schemas.microsoft.com/office/drawing/2014/main" id="{AF0F9F6D-F9D5-4248-80B3-7827BC41C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830" y="5121585"/>
            <a:ext cx="2170182" cy="1085091"/>
          </a:xfrm>
          <a:prstGeom prst="rect">
            <a:avLst/>
          </a:prstGeom>
          <a:effectLst>
            <a:outerShdw blurRad="76200" dir="18900000" sy="23000" kx="-1200000" algn="bl" rotWithShape="0">
              <a:prstClr val="black">
                <a:alpha val="20000"/>
              </a:prstClr>
            </a:outerShdw>
          </a:effectLst>
        </p:spPr>
      </p:pic>
      <p:cxnSp>
        <p:nvCxnSpPr>
          <p:cNvPr id="16" name="Conector reto 15">
            <a:extLst>
              <a:ext uri="{FF2B5EF4-FFF2-40B4-BE49-F238E27FC236}">
                <a16:creationId xmlns:a16="http://schemas.microsoft.com/office/drawing/2014/main" id="{330D2F92-BD4F-4D44-AF81-3C6DFCF6CC35}"/>
              </a:ext>
            </a:extLst>
          </p:cNvPr>
          <p:cNvCxnSpPr>
            <a:stCxn id="9" idx="4"/>
            <a:endCxn id="28" idx="0"/>
          </p:cNvCxnSpPr>
          <p:nvPr/>
        </p:nvCxnSpPr>
        <p:spPr>
          <a:xfrm>
            <a:off x="572252" y="1982920"/>
            <a:ext cx="0" cy="2489278"/>
          </a:xfrm>
          <a:prstGeom prst="line">
            <a:avLst/>
          </a:prstGeom>
          <a:ln w="28575">
            <a:solidFill>
              <a:srgbClr val="3941C3"/>
            </a:solidFill>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3"/>
          <a:stretch>
            <a:fillRect/>
          </a:stretch>
        </p:blipFill>
        <p:spPr>
          <a:xfrm rot="10800000">
            <a:off x="-2" y="5555354"/>
            <a:ext cx="12183281" cy="1302644"/>
          </a:xfrm>
          <a:prstGeom prst="rect">
            <a:avLst/>
          </a:prstGeom>
        </p:spPr>
      </p:pic>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665" y="6335715"/>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8805616" cy="646331"/>
          </a:xfrm>
          <a:prstGeom prst="rect">
            <a:avLst/>
          </a:prstGeom>
          <a:noFill/>
        </p:spPr>
        <p:txBody>
          <a:bodyPr wrap="none" rtlCol="0">
            <a:spAutoFit/>
          </a:bodyPr>
          <a:lstStyle/>
          <a:p>
            <a:r>
              <a:rPr lang="pt-BR" sz="3600" dirty="0">
                <a:latin typeface="Bahnschrift SemiBold" panose="020B0502040204020203" pitchFamily="34" charset="0"/>
              </a:rPr>
              <a:t>IMPLEMENTANDO O MÉTODO DE BORDA</a:t>
            </a:r>
          </a:p>
        </p:txBody>
      </p:sp>
      <p:sp>
        <p:nvSpPr>
          <p:cNvPr id="9" name="Elipse 8">
            <a:extLst>
              <a:ext uri="{FF2B5EF4-FFF2-40B4-BE49-F238E27FC236}">
                <a16:creationId xmlns:a16="http://schemas.microsoft.com/office/drawing/2014/main" id="{4C764F74-5CFE-413A-AB36-8AB8606E3427}"/>
              </a:ext>
            </a:extLst>
          </p:cNvPr>
          <p:cNvSpPr/>
          <p:nvPr/>
        </p:nvSpPr>
        <p:spPr>
          <a:xfrm>
            <a:off x="230252" y="1298920"/>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1</a:t>
            </a:r>
            <a:endParaRPr lang="pt-BR" b="1" dirty="0">
              <a:solidFill>
                <a:srgbClr val="002060"/>
              </a:solidFill>
            </a:endParaRPr>
          </a:p>
        </p:txBody>
      </p:sp>
      <p:sp>
        <p:nvSpPr>
          <p:cNvPr id="26" name="Elipse 25">
            <a:extLst>
              <a:ext uri="{FF2B5EF4-FFF2-40B4-BE49-F238E27FC236}">
                <a16:creationId xmlns:a16="http://schemas.microsoft.com/office/drawing/2014/main" id="{B8A388AF-4E5B-4B7A-AE0F-1B2EF5E8A915}"/>
              </a:ext>
            </a:extLst>
          </p:cNvPr>
          <p:cNvSpPr/>
          <p:nvPr/>
        </p:nvSpPr>
        <p:spPr>
          <a:xfrm>
            <a:off x="230252" y="2356679"/>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2</a:t>
            </a:r>
          </a:p>
        </p:txBody>
      </p:sp>
      <p:sp>
        <p:nvSpPr>
          <p:cNvPr id="27" name="Elipse 26">
            <a:extLst>
              <a:ext uri="{FF2B5EF4-FFF2-40B4-BE49-F238E27FC236}">
                <a16:creationId xmlns:a16="http://schemas.microsoft.com/office/drawing/2014/main" id="{FD45CCE3-9DEB-4D1B-8592-1183F8CC0601}"/>
              </a:ext>
            </a:extLst>
          </p:cNvPr>
          <p:cNvSpPr/>
          <p:nvPr/>
        </p:nvSpPr>
        <p:spPr>
          <a:xfrm>
            <a:off x="230252" y="3414438"/>
            <a:ext cx="684000" cy="684000"/>
          </a:xfrm>
          <a:prstGeom prst="ellipse">
            <a:avLst/>
          </a:prstGeom>
          <a:solidFill>
            <a:srgbClr val="7030A0"/>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chemeClr val="bg1"/>
                </a:solidFill>
              </a:rPr>
              <a:t>3</a:t>
            </a:r>
          </a:p>
        </p:txBody>
      </p:sp>
      <p:sp>
        <p:nvSpPr>
          <p:cNvPr id="28" name="Elipse 27">
            <a:extLst>
              <a:ext uri="{FF2B5EF4-FFF2-40B4-BE49-F238E27FC236}">
                <a16:creationId xmlns:a16="http://schemas.microsoft.com/office/drawing/2014/main" id="{C621969C-170A-40C3-9B41-0A1B55B30CD7}"/>
              </a:ext>
            </a:extLst>
          </p:cNvPr>
          <p:cNvSpPr/>
          <p:nvPr/>
        </p:nvSpPr>
        <p:spPr>
          <a:xfrm>
            <a:off x="230252" y="447219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4</a:t>
            </a:r>
          </a:p>
        </p:txBody>
      </p:sp>
      <p:grpSp>
        <p:nvGrpSpPr>
          <p:cNvPr id="29" name="Agrupar 28">
            <a:extLst>
              <a:ext uri="{FF2B5EF4-FFF2-40B4-BE49-F238E27FC236}">
                <a16:creationId xmlns:a16="http://schemas.microsoft.com/office/drawing/2014/main" id="{96D9D734-CEC0-4BAA-AAD4-1DC3C802ED89}"/>
              </a:ext>
            </a:extLst>
          </p:cNvPr>
          <p:cNvGrpSpPr/>
          <p:nvPr/>
        </p:nvGrpSpPr>
        <p:grpSpPr>
          <a:xfrm>
            <a:off x="5016101" y="1153143"/>
            <a:ext cx="7150054" cy="5439999"/>
            <a:chOff x="5016100" y="1027483"/>
            <a:chExt cx="7315215" cy="5565659"/>
          </a:xfrm>
        </p:grpSpPr>
        <p:pic>
          <p:nvPicPr>
            <p:cNvPr id="21" name="Imagem 20" descr="Tela de computador&#10;&#10;Descrição gerada automaticamente">
              <a:extLst>
                <a:ext uri="{FF2B5EF4-FFF2-40B4-BE49-F238E27FC236}">
                  <a16:creationId xmlns:a16="http://schemas.microsoft.com/office/drawing/2014/main" id="{25C4CD55-1DB2-4810-BF61-9FE9AECA5B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6100" y="1027483"/>
              <a:ext cx="7315215" cy="5565659"/>
            </a:xfrm>
            <a:prstGeom prst="rect">
              <a:avLst/>
            </a:prstGeom>
          </p:spPr>
        </p:pic>
        <p:sp>
          <p:nvSpPr>
            <p:cNvPr id="22" name="Retângulo 21">
              <a:extLst>
                <a:ext uri="{FF2B5EF4-FFF2-40B4-BE49-F238E27FC236}">
                  <a16:creationId xmlns:a16="http://schemas.microsoft.com/office/drawing/2014/main" id="{6A009508-1AC3-40F9-8898-7504775DBA01}"/>
                </a:ext>
              </a:extLst>
            </p:cNvPr>
            <p:cNvSpPr/>
            <p:nvPr/>
          </p:nvSpPr>
          <p:spPr>
            <a:xfrm>
              <a:off x="5654736" y="1211836"/>
              <a:ext cx="6084000" cy="38572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0" name="Agrupar 29">
            <a:extLst>
              <a:ext uri="{FF2B5EF4-FFF2-40B4-BE49-F238E27FC236}">
                <a16:creationId xmlns:a16="http://schemas.microsoft.com/office/drawing/2014/main" id="{4117730F-EC2E-4145-BADE-3A20E4A6AD8E}"/>
              </a:ext>
            </a:extLst>
          </p:cNvPr>
          <p:cNvGrpSpPr/>
          <p:nvPr/>
        </p:nvGrpSpPr>
        <p:grpSpPr>
          <a:xfrm>
            <a:off x="1042447" y="1219070"/>
            <a:ext cx="2363147" cy="806975"/>
            <a:chOff x="1042447" y="1219070"/>
            <a:chExt cx="2363147" cy="806975"/>
          </a:xfrm>
        </p:grpSpPr>
        <p:sp>
          <p:nvSpPr>
            <p:cNvPr id="34" name="CaixaDeTexto 33">
              <a:extLst>
                <a:ext uri="{FF2B5EF4-FFF2-40B4-BE49-F238E27FC236}">
                  <a16:creationId xmlns:a16="http://schemas.microsoft.com/office/drawing/2014/main" id="{4F966DC2-9D5E-40D9-8933-3A2EF9909ED5}"/>
                </a:ext>
              </a:extLst>
            </p:cNvPr>
            <p:cNvSpPr txBox="1"/>
            <p:nvPr/>
          </p:nvSpPr>
          <p:spPr>
            <a:xfrm>
              <a:off x="1042447" y="1219070"/>
              <a:ext cx="1220206" cy="523220"/>
            </a:xfrm>
            <a:prstGeom prst="rect">
              <a:avLst/>
            </a:prstGeom>
            <a:noFill/>
          </p:spPr>
          <p:txBody>
            <a:bodyPr wrap="none" rtlCol="0">
              <a:spAutoFit/>
            </a:bodyPr>
            <a:lstStyle/>
            <a:p>
              <a:r>
                <a:rPr lang="pt-BR" sz="2800" b="1" dirty="0">
                  <a:latin typeface="Bahnschrift SemiLight SemiConde" panose="020B0502040204020203" pitchFamily="34" charset="0"/>
                </a:rPr>
                <a:t>Passo 1</a:t>
              </a:r>
            </a:p>
          </p:txBody>
        </p:sp>
        <p:sp>
          <p:nvSpPr>
            <p:cNvPr id="48" name="CaixaDeTexto 47">
              <a:extLst>
                <a:ext uri="{FF2B5EF4-FFF2-40B4-BE49-F238E27FC236}">
                  <a16:creationId xmlns:a16="http://schemas.microsoft.com/office/drawing/2014/main" id="{EE38C761-C50B-46EC-899A-B334D514DB22}"/>
                </a:ext>
              </a:extLst>
            </p:cNvPr>
            <p:cNvSpPr txBox="1"/>
            <p:nvPr/>
          </p:nvSpPr>
          <p:spPr>
            <a:xfrm>
              <a:off x="1042447" y="1656713"/>
              <a:ext cx="2363147"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a:t>
              </a:r>
            </a:p>
          </p:txBody>
        </p:sp>
      </p:grpSp>
      <p:grpSp>
        <p:nvGrpSpPr>
          <p:cNvPr id="50" name="Agrupar 49">
            <a:extLst>
              <a:ext uri="{FF2B5EF4-FFF2-40B4-BE49-F238E27FC236}">
                <a16:creationId xmlns:a16="http://schemas.microsoft.com/office/drawing/2014/main" id="{6ADC0556-AE5F-48BB-9F05-BCDFC1DDEB37}"/>
              </a:ext>
            </a:extLst>
          </p:cNvPr>
          <p:cNvGrpSpPr/>
          <p:nvPr/>
        </p:nvGrpSpPr>
        <p:grpSpPr>
          <a:xfrm>
            <a:off x="1042447" y="2281892"/>
            <a:ext cx="3820277" cy="806975"/>
            <a:chOff x="1042447" y="1219070"/>
            <a:chExt cx="3820277" cy="806975"/>
          </a:xfrm>
        </p:grpSpPr>
        <p:sp>
          <p:nvSpPr>
            <p:cNvPr id="51" name="CaixaDeTexto 50">
              <a:extLst>
                <a:ext uri="{FF2B5EF4-FFF2-40B4-BE49-F238E27FC236}">
                  <a16:creationId xmlns:a16="http://schemas.microsoft.com/office/drawing/2014/main" id="{DE35FBBA-D039-4A6B-AEA2-A2176F40DA5B}"/>
                </a:ext>
              </a:extLst>
            </p:cNvPr>
            <p:cNvSpPr txBox="1"/>
            <p:nvPr/>
          </p:nvSpPr>
          <p:spPr>
            <a:xfrm>
              <a:off x="1042447" y="1219070"/>
              <a:ext cx="1277914" cy="523220"/>
            </a:xfrm>
            <a:prstGeom prst="rect">
              <a:avLst/>
            </a:prstGeom>
            <a:noFill/>
          </p:spPr>
          <p:txBody>
            <a:bodyPr wrap="none" rtlCol="0">
              <a:spAutoFit/>
            </a:bodyPr>
            <a:lstStyle/>
            <a:p>
              <a:r>
                <a:rPr lang="pt-BR" sz="2800" b="1" dirty="0">
                  <a:latin typeface="Bahnschrift SemiLight SemiConde" panose="020B0502040204020203" pitchFamily="34" charset="0"/>
                </a:rPr>
                <a:t>Passo 2</a:t>
              </a:r>
            </a:p>
          </p:txBody>
        </p:sp>
        <p:sp>
          <p:nvSpPr>
            <p:cNvPr id="52" name="CaixaDeTexto 51">
              <a:extLst>
                <a:ext uri="{FF2B5EF4-FFF2-40B4-BE49-F238E27FC236}">
                  <a16:creationId xmlns:a16="http://schemas.microsoft.com/office/drawing/2014/main" id="{90BFCDD6-A843-4EDA-B56A-1CBC9AD69616}"/>
                </a:ext>
              </a:extLst>
            </p:cNvPr>
            <p:cNvSpPr txBox="1"/>
            <p:nvPr/>
          </p:nvSpPr>
          <p:spPr>
            <a:xfrm>
              <a:off x="1042447" y="1656713"/>
              <a:ext cx="3820277" cy="369332"/>
            </a:xfrm>
            <a:prstGeom prst="rect">
              <a:avLst/>
            </a:prstGeom>
            <a:noFill/>
          </p:spPr>
          <p:txBody>
            <a:bodyPr wrap="none" rtlCol="0">
              <a:spAutoFit/>
            </a:bodyPr>
            <a:lstStyle/>
            <a:p>
              <a:r>
                <a:rPr lang="pt-BR" dirty="0">
                  <a:latin typeface="Bahnschrift SemiLight SemiConde" panose="020B0502040204020203" pitchFamily="34" charset="0"/>
                </a:rPr>
                <a:t>Atribuir uma pontuação correspondente.</a:t>
              </a:r>
            </a:p>
          </p:txBody>
        </p:sp>
      </p:grpSp>
      <p:grpSp>
        <p:nvGrpSpPr>
          <p:cNvPr id="53" name="Agrupar 52">
            <a:extLst>
              <a:ext uri="{FF2B5EF4-FFF2-40B4-BE49-F238E27FC236}">
                <a16:creationId xmlns:a16="http://schemas.microsoft.com/office/drawing/2014/main" id="{D0EBEA1C-00E5-4F31-9091-D5C50D0A95BB}"/>
              </a:ext>
            </a:extLst>
          </p:cNvPr>
          <p:cNvGrpSpPr/>
          <p:nvPr/>
        </p:nvGrpSpPr>
        <p:grpSpPr>
          <a:xfrm>
            <a:off x="1038235" y="3355662"/>
            <a:ext cx="2449710" cy="806975"/>
            <a:chOff x="1042447" y="1219070"/>
            <a:chExt cx="2449710" cy="806975"/>
          </a:xfrm>
        </p:grpSpPr>
        <p:sp>
          <p:nvSpPr>
            <p:cNvPr id="54" name="CaixaDeTexto 53">
              <a:extLst>
                <a:ext uri="{FF2B5EF4-FFF2-40B4-BE49-F238E27FC236}">
                  <a16:creationId xmlns:a16="http://schemas.microsoft.com/office/drawing/2014/main" id="{7C12A5DB-03BD-4710-AA6D-D152E3F63C30}"/>
                </a:ext>
              </a:extLst>
            </p:cNvPr>
            <p:cNvSpPr txBox="1"/>
            <p:nvPr/>
          </p:nvSpPr>
          <p:spPr>
            <a:xfrm>
              <a:off x="1042447" y="1219070"/>
              <a:ext cx="1279517" cy="523220"/>
            </a:xfrm>
            <a:prstGeom prst="rect">
              <a:avLst/>
            </a:prstGeom>
            <a:noFill/>
          </p:spPr>
          <p:txBody>
            <a:bodyPr wrap="none" rtlCol="0">
              <a:spAutoFit/>
            </a:bodyPr>
            <a:lstStyle/>
            <a:p>
              <a:r>
                <a:rPr lang="pt-BR" sz="2800" b="1" dirty="0">
                  <a:latin typeface="Bahnschrift SemiLight SemiConde" panose="020B0502040204020203" pitchFamily="34" charset="0"/>
                </a:rPr>
                <a:t>Passo 3</a:t>
              </a:r>
            </a:p>
          </p:txBody>
        </p:sp>
        <p:sp>
          <p:nvSpPr>
            <p:cNvPr id="55" name="CaixaDeTexto 54">
              <a:extLst>
                <a:ext uri="{FF2B5EF4-FFF2-40B4-BE49-F238E27FC236}">
                  <a16:creationId xmlns:a16="http://schemas.microsoft.com/office/drawing/2014/main" id="{AD4B7103-A66C-4270-B51B-D915842310CB}"/>
                </a:ext>
              </a:extLst>
            </p:cNvPr>
            <p:cNvSpPr txBox="1"/>
            <p:nvPr/>
          </p:nvSpPr>
          <p:spPr>
            <a:xfrm>
              <a:off x="1042447" y="1656713"/>
              <a:ext cx="2449710" cy="369332"/>
            </a:xfrm>
            <a:prstGeom prst="rect">
              <a:avLst/>
            </a:prstGeom>
            <a:noFill/>
          </p:spPr>
          <p:txBody>
            <a:bodyPr wrap="none" rtlCol="0">
              <a:spAutoFit/>
            </a:bodyPr>
            <a:lstStyle/>
            <a:p>
              <a:r>
                <a:rPr lang="pt-BR" dirty="0">
                  <a:latin typeface="Bahnschrift SemiLight SemiConde" panose="020B0502040204020203" pitchFamily="34" charset="0"/>
                </a:rPr>
                <a:t>Somar os pontos ganhos.</a:t>
              </a:r>
            </a:p>
          </p:txBody>
        </p:sp>
      </p:grpSp>
      <p:grpSp>
        <p:nvGrpSpPr>
          <p:cNvPr id="56" name="Agrupar 55">
            <a:extLst>
              <a:ext uri="{FF2B5EF4-FFF2-40B4-BE49-F238E27FC236}">
                <a16:creationId xmlns:a16="http://schemas.microsoft.com/office/drawing/2014/main" id="{C5F79E34-F3D7-497F-B392-CFA18155FD42}"/>
              </a:ext>
            </a:extLst>
          </p:cNvPr>
          <p:cNvGrpSpPr/>
          <p:nvPr/>
        </p:nvGrpSpPr>
        <p:grpSpPr>
          <a:xfrm>
            <a:off x="1042447" y="4415373"/>
            <a:ext cx="4171335" cy="806975"/>
            <a:chOff x="1042447" y="1219070"/>
            <a:chExt cx="4171335" cy="806975"/>
          </a:xfrm>
        </p:grpSpPr>
        <p:sp>
          <p:nvSpPr>
            <p:cNvPr id="57" name="CaixaDeTexto 56">
              <a:extLst>
                <a:ext uri="{FF2B5EF4-FFF2-40B4-BE49-F238E27FC236}">
                  <a16:creationId xmlns:a16="http://schemas.microsoft.com/office/drawing/2014/main" id="{79F2CA67-9890-4522-9F16-96FACDAE95A5}"/>
                </a:ext>
              </a:extLst>
            </p:cNvPr>
            <p:cNvSpPr txBox="1"/>
            <p:nvPr/>
          </p:nvSpPr>
          <p:spPr>
            <a:xfrm>
              <a:off x="1042447" y="1219070"/>
              <a:ext cx="1292341" cy="523220"/>
            </a:xfrm>
            <a:prstGeom prst="rect">
              <a:avLst/>
            </a:prstGeom>
            <a:noFill/>
          </p:spPr>
          <p:txBody>
            <a:bodyPr wrap="none" rtlCol="0">
              <a:spAutoFit/>
            </a:bodyPr>
            <a:lstStyle/>
            <a:p>
              <a:r>
                <a:rPr lang="pt-BR" sz="2800" b="1" dirty="0">
                  <a:latin typeface="Bahnschrift SemiLight SemiConde" panose="020B0502040204020203" pitchFamily="34" charset="0"/>
                </a:rPr>
                <a:t>Passo 4</a:t>
              </a:r>
            </a:p>
          </p:txBody>
        </p:sp>
        <p:sp>
          <p:nvSpPr>
            <p:cNvPr id="58" name="CaixaDeTexto 57">
              <a:extLst>
                <a:ext uri="{FF2B5EF4-FFF2-40B4-BE49-F238E27FC236}">
                  <a16:creationId xmlns:a16="http://schemas.microsoft.com/office/drawing/2014/main" id="{BD44F10A-C173-41F4-847E-FDEB681A3E34}"/>
                </a:ext>
              </a:extLst>
            </p:cNvPr>
            <p:cNvSpPr txBox="1"/>
            <p:nvPr/>
          </p:nvSpPr>
          <p:spPr>
            <a:xfrm>
              <a:off x="1042447" y="1656713"/>
              <a:ext cx="4171335"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 de forma crescente.</a:t>
              </a:r>
            </a:p>
          </p:txBody>
        </p:sp>
      </p:grpSp>
      <p:graphicFrame>
        <p:nvGraphicFramePr>
          <p:cNvPr id="59" name="Tabela 3">
            <a:extLst>
              <a:ext uri="{FF2B5EF4-FFF2-40B4-BE49-F238E27FC236}">
                <a16:creationId xmlns:a16="http://schemas.microsoft.com/office/drawing/2014/main" id="{BC222106-93C1-401B-AD8B-14D60133189F}"/>
              </a:ext>
            </a:extLst>
          </p:cNvPr>
          <p:cNvGraphicFramePr>
            <a:graphicFrameLocks noGrp="1"/>
          </p:cNvGraphicFramePr>
          <p:nvPr>
            <p:extLst>
              <p:ext uri="{D42A27DB-BD31-4B8C-83A1-F6EECF244321}">
                <p14:modId xmlns:p14="http://schemas.microsoft.com/office/powerpoint/2010/main" val="2560184016"/>
              </p:ext>
            </p:extLst>
          </p:nvPr>
        </p:nvGraphicFramePr>
        <p:xfrm>
          <a:off x="5798666" y="2504752"/>
          <a:ext cx="5653098" cy="2266192"/>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394162">
                  <a:extLst>
                    <a:ext uri="{9D8B030D-6E8A-4147-A177-3AD203B41FA5}">
                      <a16:colId xmlns:a16="http://schemas.microsoft.com/office/drawing/2014/main" val="1352587911"/>
                    </a:ext>
                  </a:extLst>
                </a:gridCol>
                <a:gridCol w="862601">
                  <a:extLst>
                    <a:ext uri="{9D8B030D-6E8A-4147-A177-3AD203B41FA5}">
                      <a16:colId xmlns:a16="http://schemas.microsoft.com/office/drawing/2014/main" val="4219342245"/>
                    </a:ext>
                  </a:extLst>
                </a:gridCol>
                <a:gridCol w="1045028">
                  <a:extLst>
                    <a:ext uri="{9D8B030D-6E8A-4147-A177-3AD203B41FA5}">
                      <a16:colId xmlns:a16="http://schemas.microsoft.com/office/drawing/2014/main" val="2077510882"/>
                    </a:ext>
                  </a:extLst>
                </a:gridCol>
                <a:gridCol w="696686">
                  <a:extLst>
                    <a:ext uri="{9D8B030D-6E8A-4147-A177-3AD203B41FA5}">
                      <a16:colId xmlns:a16="http://schemas.microsoft.com/office/drawing/2014/main" val="3215346429"/>
                    </a:ext>
                  </a:extLst>
                </a:gridCol>
                <a:gridCol w="841828">
                  <a:extLst>
                    <a:ext uri="{9D8B030D-6E8A-4147-A177-3AD203B41FA5}">
                      <a16:colId xmlns:a16="http://schemas.microsoft.com/office/drawing/2014/main" val="2614674538"/>
                    </a:ext>
                  </a:extLst>
                </a:gridCol>
                <a:gridCol w="812793">
                  <a:extLst>
                    <a:ext uri="{9D8B030D-6E8A-4147-A177-3AD203B41FA5}">
                      <a16:colId xmlns:a16="http://schemas.microsoft.com/office/drawing/2014/main" val="856294172"/>
                    </a:ext>
                  </a:extLst>
                </a:gridCol>
              </a:tblGrid>
              <a:tr h="429388">
                <a:tc rowSpan="2">
                  <a:txBody>
                    <a:bodyPr/>
                    <a:lstStyle/>
                    <a:p>
                      <a:r>
                        <a:rPr lang="pt-BR" sz="1500" dirty="0"/>
                        <a:t>ALTERNATIVAS</a:t>
                      </a:r>
                    </a:p>
                  </a:txBody>
                  <a:tcPr anchor="ctr"/>
                </a:tc>
                <a:tc gridSpan="3">
                  <a:txBody>
                    <a:bodyPr/>
                    <a:lstStyle/>
                    <a:p>
                      <a:pPr algn="ctr"/>
                      <a:r>
                        <a:rPr lang="pt-BR" sz="1500" dirty="0"/>
                        <a:t>CRITÉRIOS</a:t>
                      </a:r>
                    </a:p>
                  </a:txBody>
                  <a:tcPr/>
                </a:tc>
                <a:tc hMerge="1">
                  <a:txBody>
                    <a:bodyPr/>
                    <a:lstStyle/>
                    <a:p>
                      <a:endParaRPr lang="pt-BR" sz="1500" dirty="0"/>
                    </a:p>
                  </a:txBody>
                  <a:tcPr/>
                </a:tc>
                <a:tc hMerge="1">
                  <a:txBody>
                    <a:bodyPr/>
                    <a:lstStyle/>
                    <a:p>
                      <a:endParaRPr lang="pt-BR" sz="1500" dirty="0"/>
                    </a:p>
                  </a:txBody>
                  <a:tcPr/>
                </a:tc>
                <a:tc rowSpan="2">
                  <a:txBody>
                    <a:bodyPr/>
                    <a:lstStyle/>
                    <a:p>
                      <a:pPr algn="ctr"/>
                      <a:r>
                        <a:rPr lang="pt-BR" sz="1500" dirty="0"/>
                        <a:t>SOMA</a:t>
                      </a:r>
                    </a:p>
                  </a:txBody>
                  <a:tcPr anchor="ctr">
                    <a:solidFill>
                      <a:srgbClr val="00367F"/>
                    </a:solidFill>
                  </a:tcPr>
                </a:tc>
                <a:tc rowSpan="2">
                  <a:txBody>
                    <a:bodyPr/>
                    <a:lstStyle/>
                    <a:p>
                      <a:pPr algn="ctr"/>
                      <a:r>
                        <a:rPr lang="pt-BR" sz="1500" dirty="0"/>
                        <a:t>TOTAL</a:t>
                      </a:r>
                    </a:p>
                  </a:txBody>
                  <a:tcPr anchor="ctr">
                    <a:solidFill>
                      <a:srgbClr val="00367F"/>
                    </a:solidFill>
                  </a:tcPr>
                </a:tc>
                <a:extLst>
                  <a:ext uri="{0D108BD9-81ED-4DB2-BD59-A6C34878D82A}">
                    <a16:rowId xmlns:a16="http://schemas.microsoft.com/office/drawing/2014/main" val="250838440"/>
                  </a:ext>
                </a:extLst>
              </a:tr>
              <a:tr h="429388">
                <a:tc vMerge="1">
                  <a:txBody>
                    <a:bodyPr/>
                    <a:lstStyle/>
                    <a:p>
                      <a:endParaRPr lang="pt-BR" sz="1500" dirty="0"/>
                    </a:p>
                  </a:txBody>
                  <a:tcPr/>
                </a:tc>
                <a:tc>
                  <a:txBody>
                    <a:bodyPr/>
                    <a:lstStyle/>
                    <a:p>
                      <a:pPr algn="ctr"/>
                      <a:r>
                        <a:rPr lang="pt-BR" sz="1500" dirty="0" err="1"/>
                        <a:t>Nr</a:t>
                      </a:r>
                      <a:r>
                        <a:rPr lang="pt-BR" sz="1500" dirty="0"/>
                        <a:t> Quartos</a:t>
                      </a:r>
                    </a:p>
                  </a:txBody>
                  <a:tcPr/>
                </a:tc>
                <a:tc>
                  <a:txBody>
                    <a:bodyPr/>
                    <a:lstStyle/>
                    <a:p>
                      <a:pPr algn="ctr"/>
                      <a:r>
                        <a:rPr lang="pt-BR" sz="1500" dirty="0" err="1"/>
                        <a:t>Nr</a:t>
                      </a:r>
                      <a:r>
                        <a:rPr lang="pt-BR" sz="1500" dirty="0"/>
                        <a:t> Banheiros</a:t>
                      </a:r>
                    </a:p>
                  </a:txBody>
                  <a:tcPr/>
                </a:tc>
                <a:tc>
                  <a:txBody>
                    <a:bodyPr/>
                    <a:lstStyle/>
                    <a:p>
                      <a:pPr algn="ctr"/>
                      <a:r>
                        <a:rPr lang="pt-BR" sz="1500" dirty="0"/>
                        <a:t>Playground</a:t>
                      </a:r>
                    </a:p>
                  </a:txBody>
                  <a:tcPr/>
                </a:tc>
                <a:tc vMerge="1">
                  <a:txBody>
                    <a:bodyPr/>
                    <a:lstStyle/>
                    <a:p>
                      <a:pPr algn="ctr"/>
                      <a:endParaRPr lang="pt-BR" sz="1500" dirty="0"/>
                    </a:p>
                  </a:txBody>
                  <a:tcPr/>
                </a:tc>
                <a:tc vMerge="1">
                  <a:txBody>
                    <a:bodyPr/>
                    <a:lstStyle/>
                    <a:p>
                      <a:pPr algn="ctr"/>
                      <a:endParaRPr lang="pt-BR" sz="1500" dirty="0"/>
                    </a:p>
                  </a:txBody>
                  <a:tcPr/>
                </a:tc>
                <a:extLst>
                  <a:ext uri="{0D108BD9-81ED-4DB2-BD59-A6C34878D82A}">
                    <a16:rowId xmlns:a16="http://schemas.microsoft.com/office/drawing/2014/main" val="2240498821"/>
                  </a:ext>
                </a:extLst>
              </a:tr>
              <a:tr h="429388">
                <a:tc>
                  <a:txBody>
                    <a:bodyPr/>
                    <a:lstStyle/>
                    <a:p>
                      <a:r>
                        <a:rPr lang="pt-BR" sz="1500" dirty="0"/>
                        <a:t>Imóvel 1</a:t>
                      </a:r>
                    </a:p>
                  </a:txBody>
                  <a:tcPr/>
                </a:tc>
                <a:tc>
                  <a:txBody>
                    <a:bodyPr/>
                    <a:lstStyle/>
                    <a:p>
                      <a:pPr algn="ctr"/>
                      <a:r>
                        <a:rPr lang="pt-BR" sz="1500" dirty="0"/>
                        <a:t>2</a:t>
                      </a:r>
                    </a:p>
                  </a:txBody>
                  <a:tcPr/>
                </a:tc>
                <a:tc>
                  <a:txBody>
                    <a:bodyPr/>
                    <a:lstStyle/>
                    <a:p>
                      <a:pPr algn="ctr"/>
                      <a:r>
                        <a:rPr lang="pt-BR" sz="1500" dirty="0"/>
                        <a:t>3</a:t>
                      </a:r>
                    </a:p>
                  </a:txBody>
                  <a:tcPr/>
                </a:tc>
                <a:tc>
                  <a:txBody>
                    <a:bodyPr/>
                    <a:lstStyle/>
                    <a:p>
                      <a:pPr algn="ctr"/>
                      <a:r>
                        <a:rPr lang="pt-BR" sz="1500" dirty="0"/>
                        <a:t>2</a:t>
                      </a:r>
                    </a:p>
                  </a:txBody>
                  <a:tcPr/>
                </a:tc>
                <a:tc>
                  <a:txBody>
                    <a:bodyPr/>
                    <a:lstStyle/>
                    <a:p>
                      <a:pPr algn="ctr"/>
                      <a:r>
                        <a:rPr lang="pt-BR" sz="1500" dirty="0"/>
                        <a:t>2+3+2</a:t>
                      </a:r>
                    </a:p>
                  </a:txBody>
                  <a:tcPr/>
                </a:tc>
                <a:tc>
                  <a:txBody>
                    <a:bodyPr/>
                    <a:lstStyle/>
                    <a:p>
                      <a:pPr algn="ctr"/>
                      <a:r>
                        <a:rPr lang="pt-BR" sz="1500" dirty="0"/>
                        <a:t>7</a:t>
                      </a:r>
                    </a:p>
                  </a:txBody>
                  <a:tcPr/>
                </a:tc>
                <a:extLst>
                  <a:ext uri="{0D108BD9-81ED-4DB2-BD59-A6C34878D82A}">
                    <a16:rowId xmlns:a16="http://schemas.microsoft.com/office/drawing/2014/main" val="2564417209"/>
                  </a:ext>
                </a:extLst>
              </a:tr>
              <a:tr h="429388">
                <a:tc>
                  <a:txBody>
                    <a:bodyPr/>
                    <a:lstStyle/>
                    <a:p>
                      <a:r>
                        <a:rPr lang="pt-BR" sz="1500" dirty="0"/>
                        <a:t>Imóvel 2</a:t>
                      </a:r>
                    </a:p>
                  </a:txBody>
                  <a:tcPr/>
                </a:tc>
                <a:tc>
                  <a:txBody>
                    <a:bodyPr/>
                    <a:lstStyle/>
                    <a:p>
                      <a:pPr algn="ctr"/>
                      <a:r>
                        <a:rPr lang="pt-BR" sz="1500" dirty="0"/>
                        <a:t>1</a:t>
                      </a:r>
                    </a:p>
                  </a:txBody>
                  <a:tcPr/>
                </a:tc>
                <a:tc>
                  <a:txBody>
                    <a:bodyPr/>
                    <a:lstStyle/>
                    <a:p>
                      <a:pPr algn="ctr"/>
                      <a:r>
                        <a:rPr lang="pt-BR" sz="1500" dirty="0"/>
                        <a:t>2</a:t>
                      </a:r>
                    </a:p>
                  </a:txBody>
                  <a:tcPr/>
                </a:tc>
                <a:tc>
                  <a:txBody>
                    <a:bodyPr/>
                    <a:lstStyle/>
                    <a:p>
                      <a:pPr algn="ctr"/>
                      <a:r>
                        <a:rPr lang="pt-BR" sz="1500" dirty="0"/>
                        <a:t>3</a:t>
                      </a:r>
                    </a:p>
                  </a:txBody>
                  <a:tcPr/>
                </a:tc>
                <a:tc>
                  <a:txBody>
                    <a:bodyPr/>
                    <a:lstStyle/>
                    <a:p>
                      <a:pPr algn="ctr"/>
                      <a:r>
                        <a:rPr lang="pt-BR" sz="1500" dirty="0"/>
                        <a:t>1+2+3</a:t>
                      </a:r>
                    </a:p>
                  </a:txBody>
                  <a:tcPr/>
                </a:tc>
                <a:tc>
                  <a:txBody>
                    <a:bodyPr/>
                    <a:lstStyle/>
                    <a:p>
                      <a:pPr algn="ctr"/>
                      <a:r>
                        <a:rPr lang="pt-BR" sz="1500" dirty="0"/>
                        <a:t>6</a:t>
                      </a:r>
                    </a:p>
                  </a:txBody>
                  <a:tcPr/>
                </a:tc>
                <a:extLst>
                  <a:ext uri="{0D108BD9-81ED-4DB2-BD59-A6C34878D82A}">
                    <a16:rowId xmlns:a16="http://schemas.microsoft.com/office/drawing/2014/main" val="4226282156"/>
                  </a:ext>
                </a:extLst>
              </a:tr>
              <a:tr h="429388">
                <a:tc>
                  <a:txBody>
                    <a:bodyPr/>
                    <a:lstStyle/>
                    <a:p>
                      <a:r>
                        <a:rPr lang="pt-BR" sz="1500" dirty="0"/>
                        <a:t>Imóvel 3</a:t>
                      </a:r>
                    </a:p>
                  </a:txBody>
                  <a:tcPr/>
                </a:tc>
                <a:tc>
                  <a:txBody>
                    <a:bodyPr/>
                    <a:lstStyle/>
                    <a:p>
                      <a:pPr algn="ctr"/>
                      <a:r>
                        <a:rPr lang="pt-BR" sz="1500" dirty="0"/>
                        <a:t>3</a:t>
                      </a:r>
                    </a:p>
                  </a:txBody>
                  <a:tcPr/>
                </a:tc>
                <a:tc>
                  <a:txBody>
                    <a:bodyPr/>
                    <a:lstStyle/>
                    <a:p>
                      <a:pPr algn="ctr"/>
                      <a:r>
                        <a:rPr lang="pt-BR" sz="1500" dirty="0"/>
                        <a:t>1</a:t>
                      </a:r>
                    </a:p>
                  </a:txBody>
                  <a:tcPr/>
                </a:tc>
                <a:tc>
                  <a:txBody>
                    <a:bodyPr/>
                    <a:lstStyle/>
                    <a:p>
                      <a:pPr algn="ctr"/>
                      <a:r>
                        <a:rPr lang="pt-BR" sz="1500" dirty="0"/>
                        <a:t>1</a:t>
                      </a:r>
                    </a:p>
                  </a:txBody>
                  <a:tcPr/>
                </a:tc>
                <a:tc>
                  <a:txBody>
                    <a:bodyPr/>
                    <a:lstStyle/>
                    <a:p>
                      <a:pPr algn="ctr"/>
                      <a:r>
                        <a:rPr lang="pt-BR" sz="1500" dirty="0"/>
                        <a:t>3+1+1</a:t>
                      </a:r>
                    </a:p>
                  </a:txBody>
                  <a:tcPr/>
                </a:tc>
                <a:tc>
                  <a:txBody>
                    <a:bodyPr/>
                    <a:lstStyle/>
                    <a:p>
                      <a:pPr algn="ctr"/>
                      <a:r>
                        <a:rPr lang="pt-BR" sz="1500" dirty="0"/>
                        <a:t>5</a:t>
                      </a:r>
                    </a:p>
                  </a:txBody>
                  <a:tcPr/>
                </a:tc>
                <a:extLst>
                  <a:ext uri="{0D108BD9-81ED-4DB2-BD59-A6C34878D82A}">
                    <a16:rowId xmlns:a16="http://schemas.microsoft.com/office/drawing/2014/main" val="991887332"/>
                  </a:ext>
                </a:extLst>
              </a:tr>
            </a:tbl>
          </a:graphicData>
        </a:graphic>
      </p:graphicFrame>
      <p:pic>
        <p:nvPicPr>
          <p:cNvPr id="60" name="Imagem 59" descr="Casa com jardim na frente&#10;&#10;Descrição gerada automaticamente">
            <a:extLst>
              <a:ext uri="{FF2B5EF4-FFF2-40B4-BE49-F238E27FC236}">
                <a16:creationId xmlns:a16="http://schemas.microsoft.com/office/drawing/2014/main" id="{E841EA09-9BBF-4BD4-9399-96FE913A91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3337" y="1463196"/>
            <a:ext cx="1134680" cy="834707"/>
          </a:xfrm>
          <a:prstGeom prst="rect">
            <a:avLst/>
          </a:prstGeom>
        </p:spPr>
      </p:pic>
      <p:sp>
        <p:nvSpPr>
          <p:cNvPr id="61" name="CaixaDeTexto 60">
            <a:extLst>
              <a:ext uri="{FF2B5EF4-FFF2-40B4-BE49-F238E27FC236}">
                <a16:creationId xmlns:a16="http://schemas.microsoft.com/office/drawing/2014/main" id="{9FF51B0E-5CFB-4096-9DF2-DE0229E677B9}"/>
              </a:ext>
            </a:extLst>
          </p:cNvPr>
          <p:cNvSpPr txBox="1"/>
          <p:nvPr/>
        </p:nvSpPr>
        <p:spPr>
          <a:xfrm>
            <a:off x="6858017" y="1441773"/>
            <a:ext cx="4593753" cy="369332"/>
          </a:xfrm>
          <a:prstGeom prst="rect">
            <a:avLst/>
          </a:prstGeom>
          <a:noFill/>
        </p:spPr>
        <p:txBody>
          <a:bodyPr wrap="square" rtlCol="0">
            <a:spAutoFit/>
          </a:bodyPr>
          <a:lstStyle/>
          <a:p>
            <a:pPr algn="just"/>
            <a:r>
              <a:rPr lang="pt-BR" dirty="0">
                <a:latin typeface="Bahnschrift SemiLight SemiConde" panose="020B0502040204020203" pitchFamily="34" charset="0"/>
              </a:rPr>
              <a:t>Somar os pontos ganhos por cada alternativa.</a:t>
            </a:r>
          </a:p>
        </p:txBody>
      </p:sp>
    </p:spTree>
    <p:extLst>
      <p:ext uri="{BB962C8B-B14F-4D97-AF65-F5344CB8AC3E}">
        <p14:creationId xmlns:p14="http://schemas.microsoft.com/office/powerpoint/2010/main" val="3137283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Conector reto 48">
            <a:extLst>
              <a:ext uri="{FF2B5EF4-FFF2-40B4-BE49-F238E27FC236}">
                <a16:creationId xmlns:a16="http://schemas.microsoft.com/office/drawing/2014/main" id="{21E5E1B4-2C9D-4C3B-8145-55D8D8CFBC13}"/>
              </a:ext>
            </a:extLst>
          </p:cNvPr>
          <p:cNvCxnSpPr/>
          <p:nvPr/>
        </p:nvCxnSpPr>
        <p:spPr>
          <a:xfrm flipV="1">
            <a:off x="10970921" y="5103523"/>
            <a:ext cx="0" cy="3103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Imagem 34" descr="Interface gráfica do usuário&#10;&#10;Descrição gerada automaticamente com confiança média">
            <a:extLst>
              <a:ext uri="{FF2B5EF4-FFF2-40B4-BE49-F238E27FC236}">
                <a16:creationId xmlns:a16="http://schemas.microsoft.com/office/drawing/2014/main" id="{AF0F9F6D-F9D5-4248-80B3-7827BC41C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830" y="5121585"/>
            <a:ext cx="2170182" cy="1085091"/>
          </a:xfrm>
          <a:prstGeom prst="rect">
            <a:avLst/>
          </a:prstGeom>
          <a:effectLst>
            <a:outerShdw blurRad="76200" dir="18900000" sy="23000" kx="-1200000" algn="bl" rotWithShape="0">
              <a:prstClr val="black">
                <a:alpha val="20000"/>
              </a:prstClr>
            </a:outerShdw>
          </a:effectLst>
        </p:spPr>
      </p:pic>
      <p:cxnSp>
        <p:nvCxnSpPr>
          <p:cNvPr id="16" name="Conector reto 15">
            <a:extLst>
              <a:ext uri="{FF2B5EF4-FFF2-40B4-BE49-F238E27FC236}">
                <a16:creationId xmlns:a16="http://schemas.microsoft.com/office/drawing/2014/main" id="{330D2F92-BD4F-4D44-AF81-3C6DFCF6CC35}"/>
              </a:ext>
            </a:extLst>
          </p:cNvPr>
          <p:cNvCxnSpPr>
            <a:stCxn id="9" idx="4"/>
            <a:endCxn id="28" idx="0"/>
          </p:cNvCxnSpPr>
          <p:nvPr/>
        </p:nvCxnSpPr>
        <p:spPr>
          <a:xfrm>
            <a:off x="572252" y="1982920"/>
            <a:ext cx="0" cy="2489278"/>
          </a:xfrm>
          <a:prstGeom prst="line">
            <a:avLst/>
          </a:prstGeom>
          <a:ln w="28575">
            <a:solidFill>
              <a:srgbClr val="3941C3"/>
            </a:solidFill>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3"/>
          <a:stretch>
            <a:fillRect/>
          </a:stretch>
        </p:blipFill>
        <p:spPr>
          <a:xfrm rot="10800000">
            <a:off x="-2" y="5555354"/>
            <a:ext cx="12183281" cy="1302644"/>
          </a:xfrm>
          <a:prstGeom prst="rect">
            <a:avLst/>
          </a:prstGeom>
        </p:spPr>
      </p:pic>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665" y="6335715"/>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8805616" cy="646331"/>
          </a:xfrm>
          <a:prstGeom prst="rect">
            <a:avLst/>
          </a:prstGeom>
          <a:noFill/>
        </p:spPr>
        <p:txBody>
          <a:bodyPr wrap="none" rtlCol="0">
            <a:spAutoFit/>
          </a:bodyPr>
          <a:lstStyle/>
          <a:p>
            <a:r>
              <a:rPr lang="pt-BR" sz="3600" dirty="0">
                <a:latin typeface="Bahnschrift SemiBold" panose="020B0502040204020203" pitchFamily="34" charset="0"/>
              </a:rPr>
              <a:t>IMPLEMENTANDO O MÉTODO DE BORDA</a:t>
            </a:r>
          </a:p>
        </p:txBody>
      </p:sp>
      <p:sp>
        <p:nvSpPr>
          <p:cNvPr id="9" name="Elipse 8">
            <a:extLst>
              <a:ext uri="{FF2B5EF4-FFF2-40B4-BE49-F238E27FC236}">
                <a16:creationId xmlns:a16="http://schemas.microsoft.com/office/drawing/2014/main" id="{4C764F74-5CFE-413A-AB36-8AB8606E3427}"/>
              </a:ext>
            </a:extLst>
          </p:cNvPr>
          <p:cNvSpPr/>
          <p:nvPr/>
        </p:nvSpPr>
        <p:spPr>
          <a:xfrm>
            <a:off x="230252" y="1298920"/>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1</a:t>
            </a:r>
            <a:endParaRPr lang="pt-BR" b="1" dirty="0">
              <a:solidFill>
                <a:srgbClr val="002060"/>
              </a:solidFill>
            </a:endParaRPr>
          </a:p>
        </p:txBody>
      </p:sp>
      <p:sp>
        <p:nvSpPr>
          <p:cNvPr id="26" name="Elipse 25">
            <a:extLst>
              <a:ext uri="{FF2B5EF4-FFF2-40B4-BE49-F238E27FC236}">
                <a16:creationId xmlns:a16="http://schemas.microsoft.com/office/drawing/2014/main" id="{B8A388AF-4E5B-4B7A-AE0F-1B2EF5E8A915}"/>
              </a:ext>
            </a:extLst>
          </p:cNvPr>
          <p:cNvSpPr/>
          <p:nvPr/>
        </p:nvSpPr>
        <p:spPr>
          <a:xfrm>
            <a:off x="230252" y="2356679"/>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2</a:t>
            </a:r>
          </a:p>
        </p:txBody>
      </p:sp>
      <p:sp>
        <p:nvSpPr>
          <p:cNvPr id="27" name="Elipse 26">
            <a:extLst>
              <a:ext uri="{FF2B5EF4-FFF2-40B4-BE49-F238E27FC236}">
                <a16:creationId xmlns:a16="http://schemas.microsoft.com/office/drawing/2014/main" id="{FD45CCE3-9DEB-4D1B-8592-1183F8CC0601}"/>
              </a:ext>
            </a:extLst>
          </p:cNvPr>
          <p:cNvSpPr/>
          <p:nvPr/>
        </p:nvSpPr>
        <p:spPr>
          <a:xfrm>
            <a:off x="230252" y="3414438"/>
            <a:ext cx="684000" cy="684000"/>
          </a:xfrm>
          <a:prstGeom prst="ellipse">
            <a:avLst/>
          </a:prstGeom>
          <a:solidFill>
            <a:srgbClr val="F0EFFE"/>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002060"/>
                </a:solidFill>
              </a:rPr>
              <a:t>3</a:t>
            </a:r>
          </a:p>
        </p:txBody>
      </p:sp>
      <p:sp>
        <p:nvSpPr>
          <p:cNvPr id="28" name="Elipse 27">
            <a:extLst>
              <a:ext uri="{FF2B5EF4-FFF2-40B4-BE49-F238E27FC236}">
                <a16:creationId xmlns:a16="http://schemas.microsoft.com/office/drawing/2014/main" id="{C621969C-170A-40C3-9B41-0A1B55B30CD7}"/>
              </a:ext>
            </a:extLst>
          </p:cNvPr>
          <p:cNvSpPr/>
          <p:nvPr/>
        </p:nvSpPr>
        <p:spPr>
          <a:xfrm>
            <a:off x="230252" y="4472198"/>
            <a:ext cx="684000" cy="684000"/>
          </a:xfrm>
          <a:prstGeom prst="ellipse">
            <a:avLst/>
          </a:prstGeom>
          <a:solidFill>
            <a:srgbClr val="7030A0"/>
          </a:solidFill>
          <a:ln>
            <a:noFill/>
          </a:ln>
          <a:effectLst>
            <a:outerShdw blurRad="50800" dist="38100" algn="l" rotWithShape="0">
              <a:srgbClr val="9BAEDC"/>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chemeClr val="bg1"/>
                </a:solidFill>
              </a:rPr>
              <a:t>4</a:t>
            </a:r>
          </a:p>
        </p:txBody>
      </p:sp>
      <p:grpSp>
        <p:nvGrpSpPr>
          <p:cNvPr id="29" name="Agrupar 28">
            <a:extLst>
              <a:ext uri="{FF2B5EF4-FFF2-40B4-BE49-F238E27FC236}">
                <a16:creationId xmlns:a16="http://schemas.microsoft.com/office/drawing/2014/main" id="{96D9D734-CEC0-4BAA-AAD4-1DC3C802ED89}"/>
              </a:ext>
            </a:extLst>
          </p:cNvPr>
          <p:cNvGrpSpPr/>
          <p:nvPr/>
        </p:nvGrpSpPr>
        <p:grpSpPr>
          <a:xfrm>
            <a:off x="5016101" y="1153143"/>
            <a:ext cx="7150054" cy="5439999"/>
            <a:chOff x="5016100" y="1027483"/>
            <a:chExt cx="7315215" cy="5565659"/>
          </a:xfrm>
        </p:grpSpPr>
        <p:pic>
          <p:nvPicPr>
            <p:cNvPr id="21" name="Imagem 20" descr="Tela de computador&#10;&#10;Descrição gerada automaticamente">
              <a:extLst>
                <a:ext uri="{FF2B5EF4-FFF2-40B4-BE49-F238E27FC236}">
                  <a16:creationId xmlns:a16="http://schemas.microsoft.com/office/drawing/2014/main" id="{25C4CD55-1DB2-4810-BF61-9FE9AECA5B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6100" y="1027483"/>
              <a:ext cx="7315215" cy="5565659"/>
            </a:xfrm>
            <a:prstGeom prst="rect">
              <a:avLst/>
            </a:prstGeom>
          </p:spPr>
        </p:pic>
        <p:sp>
          <p:nvSpPr>
            <p:cNvPr id="22" name="Retângulo 21">
              <a:extLst>
                <a:ext uri="{FF2B5EF4-FFF2-40B4-BE49-F238E27FC236}">
                  <a16:creationId xmlns:a16="http://schemas.microsoft.com/office/drawing/2014/main" id="{6A009508-1AC3-40F9-8898-7504775DBA01}"/>
                </a:ext>
              </a:extLst>
            </p:cNvPr>
            <p:cNvSpPr/>
            <p:nvPr/>
          </p:nvSpPr>
          <p:spPr>
            <a:xfrm>
              <a:off x="5654736" y="1211836"/>
              <a:ext cx="6084000" cy="38572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860C0DD8-9DF4-4FC1-B671-BB52DAFEB1FD}"/>
              </a:ext>
            </a:extLst>
          </p:cNvPr>
          <p:cNvGrpSpPr/>
          <p:nvPr/>
        </p:nvGrpSpPr>
        <p:grpSpPr>
          <a:xfrm>
            <a:off x="1042447" y="1219070"/>
            <a:ext cx="2319866" cy="806975"/>
            <a:chOff x="1042447" y="1219070"/>
            <a:chExt cx="2319866" cy="806975"/>
          </a:xfrm>
        </p:grpSpPr>
        <p:sp>
          <p:nvSpPr>
            <p:cNvPr id="36" name="CaixaDeTexto 35">
              <a:extLst>
                <a:ext uri="{FF2B5EF4-FFF2-40B4-BE49-F238E27FC236}">
                  <a16:creationId xmlns:a16="http://schemas.microsoft.com/office/drawing/2014/main" id="{34C88BED-6A6C-4BBD-8321-6BBDE6E6B239}"/>
                </a:ext>
              </a:extLst>
            </p:cNvPr>
            <p:cNvSpPr txBox="1"/>
            <p:nvPr/>
          </p:nvSpPr>
          <p:spPr>
            <a:xfrm>
              <a:off x="1042447" y="1219070"/>
              <a:ext cx="1220206" cy="523220"/>
            </a:xfrm>
            <a:prstGeom prst="rect">
              <a:avLst/>
            </a:prstGeom>
            <a:noFill/>
          </p:spPr>
          <p:txBody>
            <a:bodyPr wrap="none" rtlCol="0">
              <a:spAutoFit/>
            </a:bodyPr>
            <a:lstStyle/>
            <a:p>
              <a:r>
                <a:rPr lang="pt-BR" sz="2800" b="1" dirty="0">
                  <a:latin typeface="Bahnschrift SemiLight SemiConde" panose="020B0502040204020203" pitchFamily="34" charset="0"/>
                </a:rPr>
                <a:t>Passo 1</a:t>
              </a:r>
            </a:p>
          </p:txBody>
        </p:sp>
        <p:sp>
          <p:nvSpPr>
            <p:cNvPr id="37" name="CaixaDeTexto 36">
              <a:extLst>
                <a:ext uri="{FF2B5EF4-FFF2-40B4-BE49-F238E27FC236}">
                  <a16:creationId xmlns:a16="http://schemas.microsoft.com/office/drawing/2014/main" id="{36830632-EBBD-4CAC-954F-9388CB32235E}"/>
                </a:ext>
              </a:extLst>
            </p:cNvPr>
            <p:cNvSpPr txBox="1"/>
            <p:nvPr/>
          </p:nvSpPr>
          <p:spPr>
            <a:xfrm>
              <a:off x="1042447" y="1656713"/>
              <a:ext cx="2319866"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a:t>
              </a:r>
            </a:p>
          </p:txBody>
        </p:sp>
      </p:grpSp>
      <p:grpSp>
        <p:nvGrpSpPr>
          <p:cNvPr id="39" name="Agrupar 38">
            <a:extLst>
              <a:ext uri="{FF2B5EF4-FFF2-40B4-BE49-F238E27FC236}">
                <a16:creationId xmlns:a16="http://schemas.microsoft.com/office/drawing/2014/main" id="{734B9D0D-60AA-4564-BB3C-0F89C3947DBA}"/>
              </a:ext>
            </a:extLst>
          </p:cNvPr>
          <p:cNvGrpSpPr/>
          <p:nvPr/>
        </p:nvGrpSpPr>
        <p:grpSpPr>
          <a:xfrm>
            <a:off x="1042447" y="2281892"/>
            <a:ext cx="3775393" cy="806975"/>
            <a:chOff x="1042447" y="1219070"/>
            <a:chExt cx="3775393" cy="806975"/>
          </a:xfrm>
        </p:grpSpPr>
        <p:sp>
          <p:nvSpPr>
            <p:cNvPr id="40" name="CaixaDeTexto 39">
              <a:extLst>
                <a:ext uri="{FF2B5EF4-FFF2-40B4-BE49-F238E27FC236}">
                  <a16:creationId xmlns:a16="http://schemas.microsoft.com/office/drawing/2014/main" id="{C65D2646-BED4-492F-871B-876AE25CAFF9}"/>
                </a:ext>
              </a:extLst>
            </p:cNvPr>
            <p:cNvSpPr txBox="1"/>
            <p:nvPr/>
          </p:nvSpPr>
          <p:spPr>
            <a:xfrm>
              <a:off x="1042447" y="1219070"/>
              <a:ext cx="1277914" cy="523220"/>
            </a:xfrm>
            <a:prstGeom prst="rect">
              <a:avLst/>
            </a:prstGeom>
            <a:noFill/>
          </p:spPr>
          <p:txBody>
            <a:bodyPr wrap="none" rtlCol="0">
              <a:spAutoFit/>
            </a:bodyPr>
            <a:lstStyle/>
            <a:p>
              <a:r>
                <a:rPr lang="pt-BR" sz="2800" b="1" dirty="0">
                  <a:latin typeface="Bahnschrift SemiLight SemiConde" panose="020B0502040204020203" pitchFamily="34" charset="0"/>
                </a:rPr>
                <a:t>Passo 2</a:t>
              </a:r>
            </a:p>
          </p:txBody>
        </p:sp>
        <p:sp>
          <p:nvSpPr>
            <p:cNvPr id="41" name="CaixaDeTexto 40">
              <a:extLst>
                <a:ext uri="{FF2B5EF4-FFF2-40B4-BE49-F238E27FC236}">
                  <a16:creationId xmlns:a16="http://schemas.microsoft.com/office/drawing/2014/main" id="{D3BF939F-C3D7-43CF-BF7B-CA5C7D21D73D}"/>
                </a:ext>
              </a:extLst>
            </p:cNvPr>
            <p:cNvSpPr txBox="1"/>
            <p:nvPr/>
          </p:nvSpPr>
          <p:spPr>
            <a:xfrm>
              <a:off x="1042447" y="1656713"/>
              <a:ext cx="3775393" cy="369332"/>
            </a:xfrm>
            <a:prstGeom prst="rect">
              <a:avLst/>
            </a:prstGeom>
            <a:noFill/>
          </p:spPr>
          <p:txBody>
            <a:bodyPr wrap="none" rtlCol="0">
              <a:spAutoFit/>
            </a:bodyPr>
            <a:lstStyle/>
            <a:p>
              <a:r>
                <a:rPr lang="pt-BR" dirty="0">
                  <a:latin typeface="Bahnschrift SemiLight SemiConde" panose="020B0502040204020203" pitchFamily="34" charset="0"/>
                </a:rPr>
                <a:t>Atribuir uma pontuação correspondente</a:t>
              </a:r>
            </a:p>
          </p:txBody>
        </p:sp>
      </p:grpSp>
      <p:grpSp>
        <p:nvGrpSpPr>
          <p:cNvPr id="42" name="Agrupar 41">
            <a:extLst>
              <a:ext uri="{FF2B5EF4-FFF2-40B4-BE49-F238E27FC236}">
                <a16:creationId xmlns:a16="http://schemas.microsoft.com/office/drawing/2014/main" id="{1E184E5A-46E4-4781-9014-9C3FFB573DED}"/>
              </a:ext>
            </a:extLst>
          </p:cNvPr>
          <p:cNvGrpSpPr/>
          <p:nvPr/>
        </p:nvGrpSpPr>
        <p:grpSpPr>
          <a:xfrm>
            <a:off x="1038235" y="3355662"/>
            <a:ext cx="2319866" cy="806975"/>
            <a:chOff x="1042447" y="1219070"/>
            <a:chExt cx="2319866" cy="806975"/>
          </a:xfrm>
        </p:grpSpPr>
        <p:sp>
          <p:nvSpPr>
            <p:cNvPr id="43" name="CaixaDeTexto 42">
              <a:extLst>
                <a:ext uri="{FF2B5EF4-FFF2-40B4-BE49-F238E27FC236}">
                  <a16:creationId xmlns:a16="http://schemas.microsoft.com/office/drawing/2014/main" id="{B144FC8C-1FCA-4494-A3D9-78C84A0C843F}"/>
                </a:ext>
              </a:extLst>
            </p:cNvPr>
            <p:cNvSpPr txBox="1"/>
            <p:nvPr/>
          </p:nvSpPr>
          <p:spPr>
            <a:xfrm>
              <a:off x="1042447" y="1219070"/>
              <a:ext cx="1279517" cy="523220"/>
            </a:xfrm>
            <a:prstGeom prst="rect">
              <a:avLst/>
            </a:prstGeom>
            <a:noFill/>
          </p:spPr>
          <p:txBody>
            <a:bodyPr wrap="none" rtlCol="0">
              <a:spAutoFit/>
            </a:bodyPr>
            <a:lstStyle/>
            <a:p>
              <a:r>
                <a:rPr lang="pt-BR" sz="2800" b="1" dirty="0">
                  <a:latin typeface="Bahnschrift SemiLight SemiConde" panose="020B0502040204020203" pitchFamily="34" charset="0"/>
                </a:rPr>
                <a:t>Passo 3</a:t>
              </a:r>
            </a:p>
          </p:txBody>
        </p:sp>
        <p:sp>
          <p:nvSpPr>
            <p:cNvPr id="44" name="CaixaDeTexto 43">
              <a:extLst>
                <a:ext uri="{FF2B5EF4-FFF2-40B4-BE49-F238E27FC236}">
                  <a16:creationId xmlns:a16="http://schemas.microsoft.com/office/drawing/2014/main" id="{E4010A03-79AC-4A88-A89E-FC5A52EF4954}"/>
                </a:ext>
              </a:extLst>
            </p:cNvPr>
            <p:cNvSpPr txBox="1"/>
            <p:nvPr/>
          </p:nvSpPr>
          <p:spPr>
            <a:xfrm>
              <a:off x="1042447" y="1656713"/>
              <a:ext cx="2319866"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a:t>
              </a:r>
            </a:p>
          </p:txBody>
        </p:sp>
      </p:grpSp>
      <p:grpSp>
        <p:nvGrpSpPr>
          <p:cNvPr id="45" name="Agrupar 44">
            <a:extLst>
              <a:ext uri="{FF2B5EF4-FFF2-40B4-BE49-F238E27FC236}">
                <a16:creationId xmlns:a16="http://schemas.microsoft.com/office/drawing/2014/main" id="{B4CB8462-B2AE-477C-9BDB-E20A12F21C57}"/>
              </a:ext>
            </a:extLst>
          </p:cNvPr>
          <p:cNvGrpSpPr/>
          <p:nvPr/>
        </p:nvGrpSpPr>
        <p:grpSpPr>
          <a:xfrm>
            <a:off x="1042447" y="4415373"/>
            <a:ext cx="2319866" cy="806975"/>
            <a:chOff x="1042447" y="1219070"/>
            <a:chExt cx="2319866" cy="806975"/>
          </a:xfrm>
        </p:grpSpPr>
        <p:sp>
          <p:nvSpPr>
            <p:cNvPr id="46" name="CaixaDeTexto 45">
              <a:extLst>
                <a:ext uri="{FF2B5EF4-FFF2-40B4-BE49-F238E27FC236}">
                  <a16:creationId xmlns:a16="http://schemas.microsoft.com/office/drawing/2014/main" id="{FEB609FC-37F2-48AD-8B10-CDA6529574E4}"/>
                </a:ext>
              </a:extLst>
            </p:cNvPr>
            <p:cNvSpPr txBox="1"/>
            <p:nvPr/>
          </p:nvSpPr>
          <p:spPr>
            <a:xfrm>
              <a:off x="1042447" y="1219070"/>
              <a:ext cx="1292341" cy="523220"/>
            </a:xfrm>
            <a:prstGeom prst="rect">
              <a:avLst/>
            </a:prstGeom>
            <a:noFill/>
          </p:spPr>
          <p:txBody>
            <a:bodyPr wrap="none" rtlCol="0">
              <a:spAutoFit/>
            </a:bodyPr>
            <a:lstStyle/>
            <a:p>
              <a:r>
                <a:rPr lang="pt-BR" sz="2800" b="1" dirty="0">
                  <a:latin typeface="Bahnschrift SemiLight SemiConde" panose="020B0502040204020203" pitchFamily="34" charset="0"/>
                </a:rPr>
                <a:t>Passo 4</a:t>
              </a:r>
            </a:p>
          </p:txBody>
        </p:sp>
        <p:sp>
          <p:nvSpPr>
            <p:cNvPr id="47" name="CaixaDeTexto 46">
              <a:extLst>
                <a:ext uri="{FF2B5EF4-FFF2-40B4-BE49-F238E27FC236}">
                  <a16:creationId xmlns:a16="http://schemas.microsoft.com/office/drawing/2014/main" id="{5EAA2DFB-F38A-40B8-A7F3-BB74B39CA48F}"/>
                </a:ext>
              </a:extLst>
            </p:cNvPr>
            <p:cNvSpPr txBox="1"/>
            <p:nvPr/>
          </p:nvSpPr>
          <p:spPr>
            <a:xfrm>
              <a:off x="1042447" y="1656713"/>
              <a:ext cx="2319866" cy="369332"/>
            </a:xfrm>
            <a:prstGeom prst="rect">
              <a:avLst/>
            </a:prstGeom>
            <a:noFill/>
          </p:spPr>
          <p:txBody>
            <a:bodyPr wrap="none" rtlCol="0">
              <a:spAutoFit/>
            </a:bodyPr>
            <a:lstStyle/>
            <a:p>
              <a:r>
                <a:rPr lang="pt-BR" dirty="0">
                  <a:latin typeface="Bahnschrift SemiLight SemiConde" panose="020B0502040204020203" pitchFamily="34" charset="0"/>
                </a:rPr>
                <a:t>Ordenar as alternativas</a:t>
              </a:r>
            </a:p>
          </p:txBody>
        </p:sp>
      </p:grpSp>
      <p:pic>
        <p:nvPicPr>
          <p:cNvPr id="34" name="Imagem 33" descr="Casa com jardim na frente&#10;&#10;Descrição gerada automaticamente">
            <a:extLst>
              <a:ext uri="{FF2B5EF4-FFF2-40B4-BE49-F238E27FC236}">
                <a16:creationId xmlns:a16="http://schemas.microsoft.com/office/drawing/2014/main" id="{4372FE8F-4F33-4142-9573-DBB7105727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3337" y="1463196"/>
            <a:ext cx="1134680" cy="834707"/>
          </a:xfrm>
          <a:prstGeom prst="rect">
            <a:avLst/>
          </a:prstGeom>
        </p:spPr>
      </p:pic>
      <p:sp>
        <p:nvSpPr>
          <p:cNvPr id="48" name="CaixaDeTexto 47">
            <a:extLst>
              <a:ext uri="{FF2B5EF4-FFF2-40B4-BE49-F238E27FC236}">
                <a16:creationId xmlns:a16="http://schemas.microsoft.com/office/drawing/2014/main" id="{B55DDC08-53B2-4AA0-A2EA-42FAA77595D1}"/>
              </a:ext>
            </a:extLst>
          </p:cNvPr>
          <p:cNvSpPr txBox="1"/>
          <p:nvPr/>
        </p:nvSpPr>
        <p:spPr>
          <a:xfrm>
            <a:off x="6858017" y="1441773"/>
            <a:ext cx="4593753" cy="923330"/>
          </a:xfrm>
          <a:prstGeom prst="rect">
            <a:avLst/>
          </a:prstGeom>
          <a:noFill/>
        </p:spPr>
        <p:txBody>
          <a:bodyPr wrap="square" rtlCol="0">
            <a:spAutoFit/>
          </a:bodyPr>
          <a:lstStyle/>
          <a:p>
            <a:pPr algn="just"/>
            <a:r>
              <a:rPr lang="pt-BR" dirty="0">
                <a:latin typeface="Bahnschrift SemiLight SemiConde" panose="020B0502040204020203" pitchFamily="34" charset="0"/>
              </a:rPr>
              <a:t>As alternativas são ordenadas de forma crescente, sendo a melhor alternativa aquela que obteve a menor pontuação.</a:t>
            </a:r>
          </a:p>
        </p:txBody>
      </p:sp>
      <p:graphicFrame>
        <p:nvGraphicFramePr>
          <p:cNvPr id="51" name="Tabela 3">
            <a:extLst>
              <a:ext uri="{FF2B5EF4-FFF2-40B4-BE49-F238E27FC236}">
                <a16:creationId xmlns:a16="http://schemas.microsoft.com/office/drawing/2014/main" id="{E53938D2-69BC-4E69-9CF7-0C74684D2B5F}"/>
              </a:ext>
            </a:extLst>
          </p:cNvPr>
          <p:cNvGraphicFramePr>
            <a:graphicFrameLocks noGrp="1"/>
          </p:cNvGraphicFramePr>
          <p:nvPr>
            <p:extLst>
              <p:ext uri="{D42A27DB-BD31-4B8C-83A1-F6EECF244321}">
                <p14:modId xmlns:p14="http://schemas.microsoft.com/office/powerpoint/2010/main" val="916727506"/>
              </p:ext>
            </p:extLst>
          </p:nvPr>
        </p:nvGraphicFramePr>
        <p:xfrm>
          <a:off x="5798666" y="2504752"/>
          <a:ext cx="5653099" cy="2259639"/>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2040964">
                  <a:extLst>
                    <a:ext uri="{9D8B030D-6E8A-4147-A177-3AD203B41FA5}">
                      <a16:colId xmlns:a16="http://schemas.microsoft.com/office/drawing/2014/main" val="1352587911"/>
                    </a:ext>
                  </a:extLst>
                </a:gridCol>
                <a:gridCol w="1232381">
                  <a:extLst>
                    <a:ext uri="{9D8B030D-6E8A-4147-A177-3AD203B41FA5}">
                      <a16:colId xmlns:a16="http://schemas.microsoft.com/office/drawing/2014/main" val="2614674538"/>
                    </a:ext>
                  </a:extLst>
                </a:gridCol>
                <a:gridCol w="1189877">
                  <a:extLst>
                    <a:ext uri="{9D8B030D-6E8A-4147-A177-3AD203B41FA5}">
                      <a16:colId xmlns:a16="http://schemas.microsoft.com/office/drawing/2014/main" val="856294172"/>
                    </a:ext>
                  </a:extLst>
                </a:gridCol>
                <a:gridCol w="1189877">
                  <a:extLst>
                    <a:ext uri="{9D8B030D-6E8A-4147-A177-3AD203B41FA5}">
                      <a16:colId xmlns:a16="http://schemas.microsoft.com/office/drawing/2014/main" val="2986263323"/>
                    </a:ext>
                  </a:extLst>
                </a:gridCol>
              </a:tblGrid>
              <a:tr h="903855">
                <a:tc>
                  <a:txBody>
                    <a:bodyPr/>
                    <a:lstStyle/>
                    <a:p>
                      <a:r>
                        <a:rPr lang="pt-BR" sz="1500" dirty="0"/>
                        <a:t>ALTERNATIVAS</a:t>
                      </a:r>
                    </a:p>
                  </a:txBody>
                  <a:tcPr anchor="ctr"/>
                </a:tc>
                <a:tc>
                  <a:txBody>
                    <a:bodyPr/>
                    <a:lstStyle/>
                    <a:p>
                      <a:pPr algn="ctr"/>
                      <a:r>
                        <a:rPr lang="pt-BR" sz="1500" dirty="0"/>
                        <a:t>SOMA</a:t>
                      </a:r>
                    </a:p>
                  </a:txBody>
                  <a:tcPr anchor="ctr">
                    <a:solidFill>
                      <a:srgbClr val="00367F"/>
                    </a:solidFill>
                  </a:tcPr>
                </a:tc>
                <a:tc>
                  <a:txBody>
                    <a:bodyPr/>
                    <a:lstStyle/>
                    <a:p>
                      <a:pPr algn="ctr"/>
                      <a:r>
                        <a:rPr lang="pt-BR" sz="1500" dirty="0"/>
                        <a:t>TOTAL</a:t>
                      </a:r>
                    </a:p>
                  </a:txBody>
                  <a:tcPr anchor="ctr">
                    <a:solidFill>
                      <a:srgbClr val="00367F"/>
                    </a:solidFill>
                  </a:tcPr>
                </a:tc>
                <a:tc>
                  <a:txBody>
                    <a:bodyPr/>
                    <a:lstStyle/>
                    <a:p>
                      <a:pPr algn="ctr"/>
                      <a:r>
                        <a:rPr lang="pt-BR" sz="1500" dirty="0"/>
                        <a:t>Ordenação Final</a:t>
                      </a:r>
                    </a:p>
                  </a:txBody>
                  <a:tcPr anchor="ctr">
                    <a:solidFill>
                      <a:srgbClr val="00367F"/>
                    </a:solidFill>
                  </a:tcPr>
                </a:tc>
                <a:extLst>
                  <a:ext uri="{0D108BD9-81ED-4DB2-BD59-A6C34878D82A}">
                    <a16:rowId xmlns:a16="http://schemas.microsoft.com/office/drawing/2014/main" val="250838440"/>
                  </a:ext>
                </a:extLst>
              </a:tr>
              <a:tr h="451928">
                <a:tc>
                  <a:txBody>
                    <a:bodyPr/>
                    <a:lstStyle/>
                    <a:p>
                      <a:r>
                        <a:rPr lang="pt-BR" sz="1500" dirty="0"/>
                        <a:t>Imóvel 1</a:t>
                      </a:r>
                    </a:p>
                  </a:txBody>
                  <a:tcPr/>
                </a:tc>
                <a:tc>
                  <a:txBody>
                    <a:bodyPr/>
                    <a:lstStyle/>
                    <a:p>
                      <a:pPr algn="ctr"/>
                      <a:r>
                        <a:rPr lang="pt-BR" sz="1500" dirty="0"/>
                        <a:t>2+3+2</a:t>
                      </a:r>
                    </a:p>
                  </a:txBody>
                  <a:tcPr/>
                </a:tc>
                <a:tc>
                  <a:txBody>
                    <a:bodyPr/>
                    <a:lstStyle/>
                    <a:p>
                      <a:pPr algn="ctr"/>
                      <a:r>
                        <a:rPr lang="pt-BR" sz="1500" dirty="0"/>
                        <a:t>7</a:t>
                      </a:r>
                    </a:p>
                  </a:txBody>
                  <a:tcPr/>
                </a:tc>
                <a:tc>
                  <a:txBody>
                    <a:bodyPr/>
                    <a:lstStyle/>
                    <a:p>
                      <a:pPr algn="ctr"/>
                      <a:r>
                        <a:rPr lang="pt-BR" sz="1500" dirty="0"/>
                        <a:t>3º</a:t>
                      </a:r>
                    </a:p>
                  </a:txBody>
                  <a:tcPr/>
                </a:tc>
                <a:extLst>
                  <a:ext uri="{0D108BD9-81ED-4DB2-BD59-A6C34878D82A}">
                    <a16:rowId xmlns:a16="http://schemas.microsoft.com/office/drawing/2014/main" val="2564417209"/>
                  </a:ext>
                </a:extLst>
              </a:tr>
              <a:tr h="451928">
                <a:tc>
                  <a:txBody>
                    <a:bodyPr/>
                    <a:lstStyle/>
                    <a:p>
                      <a:r>
                        <a:rPr lang="pt-BR" sz="1500" dirty="0"/>
                        <a:t>Imóvel 2</a:t>
                      </a:r>
                    </a:p>
                  </a:txBody>
                  <a:tcPr/>
                </a:tc>
                <a:tc>
                  <a:txBody>
                    <a:bodyPr/>
                    <a:lstStyle/>
                    <a:p>
                      <a:pPr algn="ctr"/>
                      <a:r>
                        <a:rPr lang="pt-BR" sz="1500" dirty="0"/>
                        <a:t>1+2+3</a:t>
                      </a:r>
                    </a:p>
                  </a:txBody>
                  <a:tcPr/>
                </a:tc>
                <a:tc>
                  <a:txBody>
                    <a:bodyPr/>
                    <a:lstStyle/>
                    <a:p>
                      <a:pPr algn="ctr"/>
                      <a:r>
                        <a:rPr lang="pt-BR" sz="1500" dirty="0"/>
                        <a:t>6</a:t>
                      </a:r>
                    </a:p>
                  </a:txBody>
                  <a:tcPr/>
                </a:tc>
                <a:tc>
                  <a:txBody>
                    <a:bodyPr/>
                    <a:lstStyle/>
                    <a:p>
                      <a:pPr algn="ctr"/>
                      <a:r>
                        <a:rPr lang="pt-BR" sz="1500" dirty="0"/>
                        <a:t>2º</a:t>
                      </a:r>
                    </a:p>
                  </a:txBody>
                  <a:tcPr/>
                </a:tc>
                <a:extLst>
                  <a:ext uri="{0D108BD9-81ED-4DB2-BD59-A6C34878D82A}">
                    <a16:rowId xmlns:a16="http://schemas.microsoft.com/office/drawing/2014/main" val="4226282156"/>
                  </a:ext>
                </a:extLst>
              </a:tr>
              <a:tr h="451928">
                <a:tc>
                  <a:txBody>
                    <a:bodyPr/>
                    <a:lstStyle/>
                    <a:p>
                      <a:r>
                        <a:rPr lang="pt-BR" sz="1500" b="1" dirty="0"/>
                        <a:t>Imóvel 3</a:t>
                      </a:r>
                    </a:p>
                  </a:txBody>
                  <a:tcPr>
                    <a:solidFill>
                      <a:srgbClr val="FFFF00"/>
                    </a:solidFill>
                  </a:tcPr>
                </a:tc>
                <a:tc>
                  <a:txBody>
                    <a:bodyPr/>
                    <a:lstStyle/>
                    <a:p>
                      <a:pPr algn="ctr"/>
                      <a:r>
                        <a:rPr lang="pt-BR" sz="1500" b="1" dirty="0"/>
                        <a:t>3+1+1</a:t>
                      </a:r>
                    </a:p>
                  </a:txBody>
                  <a:tcPr>
                    <a:solidFill>
                      <a:srgbClr val="FFFF00"/>
                    </a:solidFill>
                  </a:tcPr>
                </a:tc>
                <a:tc>
                  <a:txBody>
                    <a:bodyPr/>
                    <a:lstStyle/>
                    <a:p>
                      <a:pPr algn="ctr"/>
                      <a:r>
                        <a:rPr lang="pt-BR" sz="1500" b="1" dirty="0"/>
                        <a:t>5</a:t>
                      </a:r>
                    </a:p>
                  </a:txBody>
                  <a:tcPr>
                    <a:solidFill>
                      <a:srgbClr val="FFFF00"/>
                    </a:solidFill>
                  </a:tcPr>
                </a:tc>
                <a:tc>
                  <a:txBody>
                    <a:bodyPr/>
                    <a:lstStyle/>
                    <a:p>
                      <a:pPr algn="ctr"/>
                      <a:r>
                        <a:rPr lang="pt-BR" sz="1500" b="1" dirty="0"/>
                        <a:t>1º</a:t>
                      </a:r>
                    </a:p>
                  </a:txBody>
                  <a:tcPr>
                    <a:solidFill>
                      <a:srgbClr val="FFFF00"/>
                    </a:solidFill>
                  </a:tcPr>
                </a:tc>
                <a:extLst>
                  <a:ext uri="{0D108BD9-81ED-4DB2-BD59-A6C34878D82A}">
                    <a16:rowId xmlns:a16="http://schemas.microsoft.com/office/drawing/2014/main" val="991887332"/>
                  </a:ext>
                </a:extLst>
              </a:tr>
            </a:tbl>
          </a:graphicData>
        </a:graphic>
      </p:graphicFrame>
    </p:spTree>
    <p:extLst>
      <p:ext uri="{BB962C8B-B14F-4D97-AF65-F5344CB8AC3E}">
        <p14:creationId xmlns:p14="http://schemas.microsoft.com/office/powerpoint/2010/main" val="2308286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0E6DB76-3923-409A-8EE0-BBA8EAAECA03}"/>
              </a:ext>
            </a:extLst>
          </p:cNvPr>
          <p:cNvPicPr>
            <a:picLocks noChangeAspect="1"/>
          </p:cNvPicPr>
          <p:nvPr/>
        </p:nvPicPr>
        <p:blipFill>
          <a:blip r:embed="rId2"/>
          <a:stretch>
            <a:fillRect/>
          </a:stretch>
        </p:blipFill>
        <p:spPr>
          <a:xfrm rot="10800000" flipH="1">
            <a:off x="8088923" y="0"/>
            <a:ext cx="4140591" cy="6858000"/>
          </a:xfrm>
          <a:prstGeom prst="rect">
            <a:avLst/>
          </a:prstGeom>
        </p:spPr>
      </p:pic>
      <p:pic>
        <p:nvPicPr>
          <p:cNvPr id="9" name="Imagem 8" descr="Gráfico&#10;&#10;Descrição gerada automaticamente com confiança baixa">
            <a:extLst>
              <a:ext uri="{FF2B5EF4-FFF2-40B4-BE49-F238E27FC236}">
                <a16:creationId xmlns:a16="http://schemas.microsoft.com/office/drawing/2014/main" id="{47FA86EC-9C8D-4B6D-B6C5-95C371E82BE0}"/>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48163" y="-118330"/>
            <a:ext cx="1151314" cy="1119627"/>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21" name="CaixaDeTexto 20">
            <a:extLst>
              <a:ext uri="{FF2B5EF4-FFF2-40B4-BE49-F238E27FC236}">
                <a16:creationId xmlns:a16="http://schemas.microsoft.com/office/drawing/2014/main" id="{4E503B40-53FC-4FB7-A8E0-5CBAB5CBB672}"/>
              </a:ext>
            </a:extLst>
          </p:cNvPr>
          <p:cNvSpPr txBox="1"/>
          <p:nvPr/>
        </p:nvSpPr>
        <p:spPr>
          <a:xfrm>
            <a:off x="-2" y="6488668"/>
            <a:ext cx="12192002" cy="307777"/>
          </a:xfrm>
          <a:prstGeom prst="rect">
            <a:avLst/>
          </a:prstGeom>
          <a:noFill/>
        </p:spPr>
        <p:txBody>
          <a:bodyPr wrap="square" rtlCol="0">
            <a:spAutoFit/>
          </a:bodyPr>
          <a:lstStyle/>
          <a:p>
            <a:pPr algn="ctr"/>
            <a:r>
              <a:rPr lang="pt-BR" sz="1400" dirty="0"/>
              <a:t>@2022, Onédio Siqueira Seabra Junior – Todos os direitos reservados</a:t>
            </a:r>
          </a:p>
        </p:txBody>
      </p:sp>
      <p:sp>
        <p:nvSpPr>
          <p:cNvPr id="27" name="Retângulo 26">
            <a:extLst>
              <a:ext uri="{FF2B5EF4-FFF2-40B4-BE49-F238E27FC236}">
                <a16:creationId xmlns:a16="http://schemas.microsoft.com/office/drawing/2014/main" id="{DBAE611C-C159-49FC-94A5-F6CD11724B58}"/>
              </a:ext>
            </a:extLst>
          </p:cNvPr>
          <p:cNvSpPr/>
          <p:nvPr/>
        </p:nvSpPr>
        <p:spPr>
          <a:xfrm>
            <a:off x="126957" y="773723"/>
            <a:ext cx="9411286" cy="45719"/>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05351B19-9B27-4ABF-A36F-FF4A0A316865}"/>
              </a:ext>
            </a:extLst>
          </p:cNvPr>
          <p:cNvSpPr/>
          <p:nvPr/>
        </p:nvSpPr>
        <p:spPr>
          <a:xfrm>
            <a:off x="126957"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CE613AA2-1DA9-4D2E-8F25-66BD3F1DA06A}"/>
              </a:ext>
            </a:extLst>
          </p:cNvPr>
          <p:cNvSpPr txBox="1"/>
          <p:nvPr/>
        </p:nvSpPr>
        <p:spPr>
          <a:xfrm>
            <a:off x="126957" y="127144"/>
            <a:ext cx="9411286" cy="646331"/>
          </a:xfrm>
          <a:prstGeom prst="rect">
            <a:avLst/>
          </a:prstGeom>
          <a:noFill/>
        </p:spPr>
        <p:txBody>
          <a:bodyPr wrap="square" rtlCol="0">
            <a:spAutoFit/>
          </a:bodyPr>
          <a:lstStyle/>
          <a:p>
            <a:r>
              <a:rPr lang="pt-BR" sz="3600" dirty="0">
                <a:latin typeface="Bahnschrift SemiBold" panose="020B0502040204020203" pitchFamily="34" charset="0"/>
              </a:rPr>
              <a:t>IMPLEMENTANDO O MÉTODO DE BORDA</a:t>
            </a:r>
          </a:p>
        </p:txBody>
      </p:sp>
      <p:pic>
        <p:nvPicPr>
          <p:cNvPr id="41" name="Imagem 40" descr="Forma&#10;&#10;Descrição gerada automaticamente com confiança média">
            <a:extLst>
              <a:ext uri="{FF2B5EF4-FFF2-40B4-BE49-F238E27FC236}">
                <a16:creationId xmlns:a16="http://schemas.microsoft.com/office/drawing/2014/main" id="{AA854A79-D2C2-480A-B9BB-7CB9FF24D95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6082" y="6357351"/>
            <a:ext cx="1227443" cy="307777"/>
          </a:xfrm>
          <a:prstGeom prst="rect">
            <a:avLst/>
          </a:prstGeom>
        </p:spPr>
      </p:pic>
      <p:pic>
        <p:nvPicPr>
          <p:cNvPr id="42" name="Imagem 41" descr="Gráfico&#10;&#10;Descrição gerada automaticamente com confiança baixa">
            <a:extLst>
              <a:ext uri="{FF2B5EF4-FFF2-40B4-BE49-F238E27FC236}">
                <a16:creationId xmlns:a16="http://schemas.microsoft.com/office/drawing/2014/main" id="{C82F2008-3751-410E-AF7D-D415B627BD67}"/>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078200" y="5016465"/>
            <a:ext cx="1151314" cy="1119627"/>
          </a:xfrm>
          <a:prstGeom prst="rect">
            <a:avLst/>
          </a:prstGeom>
        </p:spPr>
      </p:pic>
      <p:pic>
        <p:nvPicPr>
          <p:cNvPr id="43" name="Imagem 42" descr="Gráfico&#10;&#10;Descrição gerada automaticamente com confiança baixa">
            <a:extLst>
              <a:ext uri="{FF2B5EF4-FFF2-40B4-BE49-F238E27FC236}">
                <a16:creationId xmlns:a16="http://schemas.microsoft.com/office/drawing/2014/main" id="{D174CCEC-A416-411D-BD91-86586330DC24}"/>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905888" y="395324"/>
            <a:ext cx="868426" cy="844525"/>
          </a:xfrm>
          <a:prstGeom prst="rect">
            <a:avLst/>
          </a:prstGeom>
        </p:spPr>
      </p:pic>
      <p:pic>
        <p:nvPicPr>
          <p:cNvPr id="44" name="Imagem 43" descr="Gráfico&#10;&#10;Descrição gerada automaticamente com confiança baixa">
            <a:extLst>
              <a:ext uri="{FF2B5EF4-FFF2-40B4-BE49-F238E27FC236}">
                <a16:creationId xmlns:a16="http://schemas.microsoft.com/office/drawing/2014/main" id="{10CE83B2-C289-4597-BCD1-89A2380C84F1}"/>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37462" y="2767962"/>
            <a:ext cx="868426" cy="844525"/>
          </a:xfrm>
          <a:prstGeom prst="rect">
            <a:avLst/>
          </a:prstGeom>
        </p:spPr>
      </p:pic>
      <p:pic>
        <p:nvPicPr>
          <p:cNvPr id="4" name="Imagem 3" descr="Ícone&#10;&#10;Descrição gerada automaticamente">
            <a:extLst>
              <a:ext uri="{FF2B5EF4-FFF2-40B4-BE49-F238E27FC236}">
                <a16:creationId xmlns:a16="http://schemas.microsoft.com/office/drawing/2014/main" id="{A645633A-B19F-4F70-B3B4-5897E35EAEB8}"/>
              </a:ext>
            </a:extLst>
          </p:cNvPr>
          <p:cNvPicPr>
            <a:picLocks noChangeAspect="1"/>
          </p:cNvPicPr>
          <p:nvPr/>
        </p:nvPicPr>
        <p:blipFill rotWithShape="1">
          <a:blip r:embed="rId7">
            <a:extLst>
              <a:ext uri="{28A0092B-C50C-407E-A947-70E740481C1C}">
                <a14:useLocalDpi xmlns:a14="http://schemas.microsoft.com/office/drawing/2010/main" val="0"/>
              </a:ext>
            </a:extLst>
          </a:blip>
          <a:srcRect r="16176"/>
          <a:stretch/>
        </p:blipFill>
        <p:spPr>
          <a:xfrm>
            <a:off x="7098805" y="1318148"/>
            <a:ext cx="5130709" cy="4671813"/>
          </a:xfrm>
          <a:prstGeom prst="rect">
            <a:avLst/>
          </a:prstGeom>
        </p:spPr>
      </p:pic>
      <p:pic>
        <p:nvPicPr>
          <p:cNvPr id="7" name="Imagem 6" descr="Ícone&#10;&#10;Descrição gerada automaticamente">
            <a:extLst>
              <a:ext uri="{FF2B5EF4-FFF2-40B4-BE49-F238E27FC236}">
                <a16:creationId xmlns:a16="http://schemas.microsoft.com/office/drawing/2014/main" id="{80414F1F-445A-4D97-BAD3-67075F06E9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flipV="1">
            <a:off x="9662394" y="3965063"/>
            <a:ext cx="847821" cy="844523"/>
          </a:xfrm>
          <a:prstGeom prst="rect">
            <a:avLst/>
          </a:prstGeom>
        </p:spPr>
      </p:pic>
      <p:sp>
        <p:nvSpPr>
          <p:cNvPr id="8" name="CaixaDeTexto 7">
            <a:extLst>
              <a:ext uri="{FF2B5EF4-FFF2-40B4-BE49-F238E27FC236}">
                <a16:creationId xmlns:a16="http://schemas.microsoft.com/office/drawing/2014/main" id="{F4183C34-7DF0-41EC-81B2-59DE9703A478}"/>
              </a:ext>
            </a:extLst>
          </p:cNvPr>
          <p:cNvSpPr txBox="1"/>
          <p:nvPr/>
        </p:nvSpPr>
        <p:spPr>
          <a:xfrm rot="1601874">
            <a:off x="7680364" y="2453547"/>
            <a:ext cx="778418" cy="338554"/>
          </a:xfrm>
          <a:prstGeom prst="rect">
            <a:avLst/>
          </a:prstGeom>
          <a:noFill/>
        </p:spPr>
        <p:txBody>
          <a:bodyPr wrap="none" rtlCol="0">
            <a:spAutoFit/>
          </a:bodyPr>
          <a:lstStyle/>
          <a:p>
            <a:r>
              <a:rPr lang="pt-BR" sz="1600" dirty="0">
                <a:solidFill>
                  <a:schemeClr val="bg1"/>
                </a:solidFill>
                <a:effectLst>
                  <a:outerShdw blurRad="38100" dist="38100" dir="2700000" algn="tl">
                    <a:srgbClr val="000000">
                      <a:alpha val="43137"/>
                    </a:srgbClr>
                  </a:outerShdw>
                </a:effectLst>
              </a:rPr>
              <a:t>Python</a:t>
            </a:r>
          </a:p>
        </p:txBody>
      </p:sp>
      <p:pic>
        <p:nvPicPr>
          <p:cNvPr id="14" name="Imagem 13" descr="Logotipo&#10;&#10;Descrição gerada automaticamente">
            <a:extLst>
              <a:ext uri="{FF2B5EF4-FFF2-40B4-BE49-F238E27FC236}">
                <a16:creationId xmlns:a16="http://schemas.microsoft.com/office/drawing/2014/main" id="{BFAEE942-B5F6-4B3D-B27B-6C1E047723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90358" y="4186359"/>
            <a:ext cx="754026" cy="533749"/>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AEBCD36B-4789-430B-BB25-DA4E15AF25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3674" y="2325584"/>
            <a:ext cx="4203483" cy="2206829"/>
          </a:xfrm>
          <a:prstGeom prst="rect">
            <a:avLst/>
          </a:prstGeom>
        </p:spPr>
      </p:pic>
      <p:sp>
        <p:nvSpPr>
          <p:cNvPr id="30" name="CaixaDeTexto 29">
            <a:extLst>
              <a:ext uri="{FF2B5EF4-FFF2-40B4-BE49-F238E27FC236}">
                <a16:creationId xmlns:a16="http://schemas.microsoft.com/office/drawing/2014/main" id="{CD2D8A74-7E30-4471-9FD7-F2B0768AF641}"/>
              </a:ext>
            </a:extLst>
          </p:cNvPr>
          <p:cNvSpPr txBox="1"/>
          <p:nvPr/>
        </p:nvSpPr>
        <p:spPr>
          <a:xfrm>
            <a:off x="1126167" y="4046914"/>
            <a:ext cx="4578497" cy="523220"/>
          </a:xfrm>
          <a:prstGeom prst="rect">
            <a:avLst/>
          </a:prstGeom>
          <a:noFill/>
        </p:spPr>
        <p:txBody>
          <a:bodyPr wrap="none" rtlCol="0">
            <a:spAutoFit/>
          </a:bodyPr>
          <a:lstStyle/>
          <a:p>
            <a:r>
              <a:rPr lang="pt-BR" sz="2800" dirty="0">
                <a:latin typeface="Bahnschrift SemiLight SemiConde" panose="020B0502040204020203" pitchFamily="34" charset="0"/>
              </a:rPr>
              <a:t>Notebook CPO Método de Borda</a:t>
            </a:r>
          </a:p>
        </p:txBody>
      </p:sp>
      <p:pic>
        <p:nvPicPr>
          <p:cNvPr id="31" name="Imagem 30" descr="Ícone&#10;&#10;Descrição gerada automaticamente">
            <a:extLst>
              <a:ext uri="{FF2B5EF4-FFF2-40B4-BE49-F238E27FC236}">
                <a16:creationId xmlns:a16="http://schemas.microsoft.com/office/drawing/2014/main" id="{B2E8D47E-F2D1-459E-AEF9-C4154FFCFE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flipV="1">
            <a:off x="1640113" y="3167180"/>
            <a:ext cx="441138" cy="439422"/>
          </a:xfrm>
          <a:prstGeom prst="rect">
            <a:avLst/>
          </a:prstGeom>
        </p:spPr>
      </p:pic>
    </p:spTree>
    <p:extLst>
      <p:ext uri="{BB962C8B-B14F-4D97-AF65-F5344CB8AC3E}">
        <p14:creationId xmlns:p14="http://schemas.microsoft.com/office/powerpoint/2010/main" val="2360028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0E6DB76-3923-409A-8EE0-BBA8EAAECA03}"/>
              </a:ext>
            </a:extLst>
          </p:cNvPr>
          <p:cNvPicPr>
            <a:picLocks noChangeAspect="1"/>
          </p:cNvPicPr>
          <p:nvPr/>
        </p:nvPicPr>
        <p:blipFill>
          <a:blip r:embed="rId2"/>
          <a:stretch>
            <a:fillRect/>
          </a:stretch>
        </p:blipFill>
        <p:spPr>
          <a:xfrm flipH="1">
            <a:off x="0" y="0"/>
            <a:ext cx="5157216" cy="6858000"/>
          </a:xfrm>
          <a:prstGeom prst="rect">
            <a:avLst/>
          </a:prstGeom>
        </p:spPr>
      </p:pic>
      <p:pic>
        <p:nvPicPr>
          <p:cNvPr id="7" name="Imagem 6" descr="Computador portátil em cima de uma superfície branca&#10;&#10;Descrição gerada automaticamente com confiança média">
            <a:extLst>
              <a:ext uri="{FF2B5EF4-FFF2-40B4-BE49-F238E27FC236}">
                <a16:creationId xmlns:a16="http://schemas.microsoft.com/office/drawing/2014/main" id="{3EDFC2AE-4A3B-4A99-A92B-3917C6DAC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0" y="1933506"/>
            <a:ext cx="5580813" cy="4806163"/>
          </a:xfrm>
          <a:prstGeom prst="rect">
            <a:avLst/>
          </a:prstGeom>
        </p:spPr>
      </p:pic>
      <p:pic>
        <p:nvPicPr>
          <p:cNvPr id="9" name="Imagem 8" descr="Gráfico&#10;&#10;Descrição gerada automaticamente com confiança baixa">
            <a:extLst>
              <a:ext uri="{FF2B5EF4-FFF2-40B4-BE49-F238E27FC236}">
                <a16:creationId xmlns:a16="http://schemas.microsoft.com/office/drawing/2014/main" id="{47FA86EC-9C8D-4B6D-B6C5-95C371E82BE0}"/>
              </a:ext>
            </a:extLst>
          </p:cNvPr>
          <p:cNvPicPr>
            <a:picLocks noChangeAspect="1"/>
          </p:cNvPicPr>
          <p:nvPr/>
        </p:nvPicPr>
        <p:blipFill>
          <a:blip r:embed="rId4">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52306" y="-164049"/>
            <a:ext cx="1151314" cy="1119627"/>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4">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grpSp>
        <p:nvGrpSpPr>
          <p:cNvPr id="38" name="Agrupar 37">
            <a:extLst>
              <a:ext uri="{FF2B5EF4-FFF2-40B4-BE49-F238E27FC236}">
                <a16:creationId xmlns:a16="http://schemas.microsoft.com/office/drawing/2014/main" id="{DFC5247F-4938-4258-86A9-2E2D66E83D96}"/>
              </a:ext>
            </a:extLst>
          </p:cNvPr>
          <p:cNvGrpSpPr/>
          <p:nvPr/>
        </p:nvGrpSpPr>
        <p:grpSpPr>
          <a:xfrm>
            <a:off x="6110960" y="1160078"/>
            <a:ext cx="3086724" cy="586354"/>
            <a:chOff x="6081932" y="1493901"/>
            <a:chExt cx="3086724" cy="586354"/>
          </a:xfrm>
        </p:grpSpPr>
        <p:sp>
          <p:nvSpPr>
            <p:cNvPr id="13" name="Retângulo 12">
              <a:extLst>
                <a:ext uri="{FF2B5EF4-FFF2-40B4-BE49-F238E27FC236}">
                  <a16:creationId xmlns:a16="http://schemas.microsoft.com/office/drawing/2014/main" id="{610522FE-E9F7-419F-A847-A7C4190E6138}"/>
                </a:ext>
              </a:extLst>
            </p:cNvPr>
            <p:cNvSpPr/>
            <p:nvPr/>
          </p:nvSpPr>
          <p:spPr>
            <a:xfrm>
              <a:off x="6081932" y="1493901"/>
              <a:ext cx="576000" cy="576000"/>
            </a:xfrm>
            <a:prstGeom prst="rect">
              <a:avLst/>
            </a:prstGeom>
            <a:solidFill>
              <a:srgbClr val="081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DCBBB079-854B-4699-8687-1766DC39EDA7}"/>
                </a:ext>
              </a:extLst>
            </p:cNvPr>
            <p:cNvSpPr/>
            <p:nvPr/>
          </p:nvSpPr>
          <p:spPr>
            <a:xfrm>
              <a:off x="6135932" y="1547901"/>
              <a:ext cx="468000" cy="468000"/>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AA7359C5-1160-467D-84F2-37C6D61719BD}"/>
                </a:ext>
              </a:extLst>
            </p:cNvPr>
            <p:cNvSpPr txBox="1"/>
            <p:nvPr/>
          </p:nvSpPr>
          <p:spPr>
            <a:xfrm>
              <a:off x="6226303" y="1506150"/>
              <a:ext cx="303288" cy="523220"/>
            </a:xfrm>
            <a:prstGeom prst="rect">
              <a:avLst/>
            </a:prstGeom>
            <a:noFill/>
          </p:spPr>
          <p:txBody>
            <a:bodyPr wrap="none" rtlCol="0">
              <a:spAutoFit/>
            </a:bodyPr>
            <a:lstStyle/>
            <a:p>
              <a:r>
                <a:rPr lang="pt-BR" sz="2800" b="1" dirty="0">
                  <a:solidFill>
                    <a:schemeClr val="bg1"/>
                  </a:solidFill>
                  <a:latin typeface="Bahnschrift SemiBold" panose="020B0502040204020203" pitchFamily="34" charset="0"/>
                </a:rPr>
                <a:t>1</a:t>
              </a:r>
            </a:p>
          </p:txBody>
        </p:sp>
        <p:sp>
          <p:nvSpPr>
            <p:cNvPr id="16" name="CaixaDeTexto 15">
              <a:extLst>
                <a:ext uri="{FF2B5EF4-FFF2-40B4-BE49-F238E27FC236}">
                  <a16:creationId xmlns:a16="http://schemas.microsoft.com/office/drawing/2014/main" id="{08346EE1-36E4-4501-9560-D53502DA5CD9}"/>
                </a:ext>
              </a:extLst>
            </p:cNvPr>
            <p:cNvSpPr txBox="1"/>
            <p:nvPr/>
          </p:nvSpPr>
          <p:spPr>
            <a:xfrm>
              <a:off x="6802303" y="1526257"/>
              <a:ext cx="2366353" cy="553998"/>
            </a:xfrm>
            <a:prstGeom prst="rect">
              <a:avLst/>
            </a:prstGeom>
            <a:noFill/>
          </p:spPr>
          <p:txBody>
            <a:bodyPr wrap="none" rtlCol="0">
              <a:spAutoFit/>
            </a:bodyPr>
            <a:lstStyle/>
            <a:p>
              <a:r>
                <a:rPr lang="pt-BR" sz="3000" dirty="0">
                  <a:latin typeface="Bahnschrift SemiLight SemiConde" panose="020B0502040204020203" pitchFamily="34" charset="0"/>
                </a:rPr>
                <a:t>Quem sou eu ?</a:t>
              </a:r>
            </a:p>
          </p:txBody>
        </p:sp>
      </p:grpSp>
      <p:grpSp>
        <p:nvGrpSpPr>
          <p:cNvPr id="37" name="Agrupar 36">
            <a:extLst>
              <a:ext uri="{FF2B5EF4-FFF2-40B4-BE49-F238E27FC236}">
                <a16:creationId xmlns:a16="http://schemas.microsoft.com/office/drawing/2014/main" id="{A3B2E573-06E4-4B18-8126-FCF790791F2F}"/>
              </a:ext>
            </a:extLst>
          </p:cNvPr>
          <p:cNvGrpSpPr/>
          <p:nvPr/>
        </p:nvGrpSpPr>
        <p:grpSpPr>
          <a:xfrm>
            <a:off x="6110960" y="3618884"/>
            <a:ext cx="5128950" cy="586354"/>
            <a:chOff x="6081932" y="2527894"/>
            <a:chExt cx="5128950" cy="586354"/>
          </a:xfrm>
        </p:grpSpPr>
        <p:sp>
          <p:nvSpPr>
            <p:cNvPr id="17" name="Retângulo 16">
              <a:extLst>
                <a:ext uri="{FF2B5EF4-FFF2-40B4-BE49-F238E27FC236}">
                  <a16:creationId xmlns:a16="http://schemas.microsoft.com/office/drawing/2014/main" id="{ADEAAD5F-8771-426E-B5BC-C822C9DCB257}"/>
                </a:ext>
              </a:extLst>
            </p:cNvPr>
            <p:cNvSpPr/>
            <p:nvPr/>
          </p:nvSpPr>
          <p:spPr>
            <a:xfrm>
              <a:off x="6081932" y="2527894"/>
              <a:ext cx="576000" cy="576000"/>
            </a:xfrm>
            <a:prstGeom prst="rect">
              <a:avLst/>
            </a:prstGeom>
            <a:solidFill>
              <a:srgbClr val="081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97677E62-6F78-4F33-8F24-37DE22833A20}"/>
                </a:ext>
              </a:extLst>
            </p:cNvPr>
            <p:cNvSpPr/>
            <p:nvPr/>
          </p:nvSpPr>
          <p:spPr>
            <a:xfrm>
              <a:off x="6135932" y="2581894"/>
              <a:ext cx="468000" cy="468000"/>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A06B5526-F930-41A3-A2EA-A3701FD15FAF}"/>
                </a:ext>
              </a:extLst>
            </p:cNvPr>
            <p:cNvSpPr txBox="1"/>
            <p:nvPr/>
          </p:nvSpPr>
          <p:spPr>
            <a:xfrm>
              <a:off x="6184625" y="2554284"/>
              <a:ext cx="388248" cy="523220"/>
            </a:xfrm>
            <a:prstGeom prst="rect">
              <a:avLst/>
            </a:prstGeom>
            <a:noFill/>
          </p:spPr>
          <p:txBody>
            <a:bodyPr wrap="none" rtlCol="0">
              <a:spAutoFit/>
            </a:bodyPr>
            <a:lstStyle/>
            <a:p>
              <a:r>
                <a:rPr lang="pt-BR" sz="2800" b="1" dirty="0">
                  <a:solidFill>
                    <a:schemeClr val="bg1"/>
                  </a:solidFill>
                  <a:latin typeface="Bahnschrift SemiBold" panose="020B0502040204020203" pitchFamily="34" charset="0"/>
                </a:rPr>
                <a:t>4</a:t>
              </a:r>
            </a:p>
          </p:txBody>
        </p:sp>
        <p:sp>
          <p:nvSpPr>
            <p:cNvPr id="20" name="CaixaDeTexto 19">
              <a:extLst>
                <a:ext uri="{FF2B5EF4-FFF2-40B4-BE49-F238E27FC236}">
                  <a16:creationId xmlns:a16="http://schemas.microsoft.com/office/drawing/2014/main" id="{8185139D-69D5-482D-98BB-5A33FDB1E851}"/>
                </a:ext>
              </a:extLst>
            </p:cNvPr>
            <p:cNvSpPr txBox="1"/>
            <p:nvPr/>
          </p:nvSpPr>
          <p:spPr>
            <a:xfrm>
              <a:off x="6802303" y="2560250"/>
              <a:ext cx="4408579" cy="553998"/>
            </a:xfrm>
            <a:prstGeom prst="rect">
              <a:avLst/>
            </a:prstGeom>
            <a:noFill/>
          </p:spPr>
          <p:txBody>
            <a:bodyPr wrap="none" rtlCol="0">
              <a:spAutoFit/>
            </a:bodyPr>
            <a:lstStyle/>
            <a:p>
              <a:r>
                <a:rPr lang="pt-BR" sz="3000" dirty="0">
                  <a:latin typeface="Bahnschrift SemiLight SemiConde" panose="020B0502040204020203" pitchFamily="34" charset="0"/>
                </a:rPr>
                <a:t>O que é o Método de Borda ?</a:t>
              </a:r>
            </a:p>
          </p:txBody>
        </p:sp>
      </p:grpSp>
      <p:sp>
        <p:nvSpPr>
          <p:cNvPr id="21" name="CaixaDeTexto 20">
            <a:extLst>
              <a:ext uri="{FF2B5EF4-FFF2-40B4-BE49-F238E27FC236}">
                <a16:creationId xmlns:a16="http://schemas.microsoft.com/office/drawing/2014/main" id="{4E503B40-53FC-4FB7-A8E0-5CBAB5CBB672}"/>
              </a:ext>
            </a:extLst>
          </p:cNvPr>
          <p:cNvSpPr txBox="1"/>
          <p:nvPr/>
        </p:nvSpPr>
        <p:spPr>
          <a:xfrm>
            <a:off x="-2" y="6488668"/>
            <a:ext cx="12192002" cy="307777"/>
          </a:xfrm>
          <a:prstGeom prst="rect">
            <a:avLst/>
          </a:prstGeom>
          <a:noFill/>
        </p:spPr>
        <p:txBody>
          <a:bodyPr wrap="square" rtlCol="0">
            <a:spAutoFit/>
          </a:bodyPr>
          <a:lstStyle/>
          <a:p>
            <a:pPr algn="ctr"/>
            <a:r>
              <a:rPr lang="pt-BR" sz="1400" dirty="0"/>
              <a:t>@2022, Onédio Siqueira Seabra Junior – Todos os direitos reservados</a:t>
            </a:r>
          </a:p>
        </p:txBody>
      </p:sp>
      <p:grpSp>
        <p:nvGrpSpPr>
          <p:cNvPr id="36" name="Agrupar 35">
            <a:extLst>
              <a:ext uri="{FF2B5EF4-FFF2-40B4-BE49-F238E27FC236}">
                <a16:creationId xmlns:a16="http://schemas.microsoft.com/office/drawing/2014/main" id="{D671907B-7C64-42CA-BC9C-E23257A3C0C4}"/>
              </a:ext>
            </a:extLst>
          </p:cNvPr>
          <p:cNvGrpSpPr/>
          <p:nvPr/>
        </p:nvGrpSpPr>
        <p:grpSpPr>
          <a:xfrm>
            <a:off x="6110960" y="4438486"/>
            <a:ext cx="3598082" cy="576000"/>
            <a:chOff x="6081932" y="3721871"/>
            <a:chExt cx="3598082" cy="576000"/>
          </a:xfrm>
        </p:grpSpPr>
        <p:grpSp>
          <p:nvGrpSpPr>
            <p:cNvPr id="26" name="Agrupar 25">
              <a:extLst>
                <a:ext uri="{FF2B5EF4-FFF2-40B4-BE49-F238E27FC236}">
                  <a16:creationId xmlns:a16="http://schemas.microsoft.com/office/drawing/2014/main" id="{58AD64A6-32E9-4A42-BD55-F240960A800B}"/>
                </a:ext>
              </a:extLst>
            </p:cNvPr>
            <p:cNvGrpSpPr/>
            <p:nvPr/>
          </p:nvGrpSpPr>
          <p:grpSpPr>
            <a:xfrm>
              <a:off x="6081932" y="3721871"/>
              <a:ext cx="576000" cy="576000"/>
              <a:chOff x="6081932" y="3610363"/>
              <a:chExt cx="576000" cy="576000"/>
            </a:xfrm>
          </p:grpSpPr>
          <p:sp>
            <p:nvSpPr>
              <p:cNvPr id="22" name="Retângulo 21">
                <a:extLst>
                  <a:ext uri="{FF2B5EF4-FFF2-40B4-BE49-F238E27FC236}">
                    <a16:creationId xmlns:a16="http://schemas.microsoft.com/office/drawing/2014/main" id="{215BDB86-C769-43C2-B28A-64C696ABE043}"/>
                  </a:ext>
                </a:extLst>
              </p:cNvPr>
              <p:cNvSpPr/>
              <p:nvPr/>
            </p:nvSpPr>
            <p:spPr>
              <a:xfrm>
                <a:off x="6081932" y="3610363"/>
                <a:ext cx="576000" cy="576000"/>
              </a:xfrm>
              <a:prstGeom prst="rect">
                <a:avLst/>
              </a:prstGeom>
              <a:solidFill>
                <a:srgbClr val="081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E93DFCEF-D868-4C98-81B0-CF735E5AE4AD}"/>
                  </a:ext>
                </a:extLst>
              </p:cNvPr>
              <p:cNvSpPr/>
              <p:nvPr/>
            </p:nvSpPr>
            <p:spPr>
              <a:xfrm>
                <a:off x="6135932" y="3664363"/>
                <a:ext cx="468000" cy="468000"/>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0D555E36-AA97-42D0-8C04-E5C15A73E758}"/>
                  </a:ext>
                </a:extLst>
              </p:cNvPr>
              <p:cNvSpPr txBox="1"/>
              <p:nvPr/>
            </p:nvSpPr>
            <p:spPr>
              <a:xfrm>
                <a:off x="6184625" y="3636753"/>
                <a:ext cx="388248" cy="523220"/>
              </a:xfrm>
              <a:prstGeom prst="rect">
                <a:avLst/>
              </a:prstGeom>
              <a:noFill/>
            </p:spPr>
            <p:txBody>
              <a:bodyPr wrap="none" rtlCol="0">
                <a:spAutoFit/>
              </a:bodyPr>
              <a:lstStyle/>
              <a:p>
                <a:r>
                  <a:rPr lang="pt-BR" sz="2800" b="1" dirty="0">
                    <a:solidFill>
                      <a:schemeClr val="bg1"/>
                    </a:solidFill>
                    <a:latin typeface="Bahnschrift SemiBold" panose="020B0502040204020203" pitchFamily="34" charset="0"/>
                  </a:rPr>
                  <a:t>5</a:t>
                </a:r>
              </a:p>
            </p:txBody>
          </p:sp>
        </p:grpSp>
        <p:sp>
          <p:nvSpPr>
            <p:cNvPr id="25" name="CaixaDeTexto 24">
              <a:extLst>
                <a:ext uri="{FF2B5EF4-FFF2-40B4-BE49-F238E27FC236}">
                  <a16:creationId xmlns:a16="http://schemas.microsoft.com/office/drawing/2014/main" id="{3DD9E879-59A7-4427-820F-3468A2D6988D}"/>
                </a:ext>
              </a:extLst>
            </p:cNvPr>
            <p:cNvSpPr txBox="1"/>
            <p:nvPr/>
          </p:nvSpPr>
          <p:spPr>
            <a:xfrm>
              <a:off x="6802303" y="3725287"/>
              <a:ext cx="2877711" cy="553998"/>
            </a:xfrm>
            <a:prstGeom prst="rect">
              <a:avLst/>
            </a:prstGeom>
            <a:noFill/>
          </p:spPr>
          <p:txBody>
            <a:bodyPr wrap="none" rtlCol="0">
              <a:spAutoFit/>
            </a:bodyPr>
            <a:lstStyle/>
            <a:p>
              <a:r>
                <a:rPr lang="pt-BR" sz="3000" dirty="0">
                  <a:latin typeface="Bahnschrift SemiLight SemiConde" panose="020B0502040204020203" pitchFamily="34" charset="0"/>
                </a:rPr>
                <a:t>Cenário Problema</a:t>
              </a:r>
            </a:p>
          </p:txBody>
        </p:sp>
      </p:grpSp>
      <p:sp>
        <p:nvSpPr>
          <p:cNvPr id="27" name="Retângulo 26">
            <a:extLst>
              <a:ext uri="{FF2B5EF4-FFF2-40B4-BE49-F238E27FC236}">
                <a16:creationId xmlns:a16="http://schemas.microsoft.com/office/drawing/2014/main" id="{DBAE611C-C159-49FC-94A5-F6CD11724B58}"/>
              </a:ext>
            </a:extLst>
          </p:cNvPr>
          <p:cNvSpPr/>
          <p:nvPr/>
        </p:nvSpPr>
        <p:spPr>
          <a:xfrm>
            <a:off x="2644726" y="773723"/>
            <a:ext cx="9411286" cy="45719"/>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05351B19-9B27-4ABF-A36F-FF4A0A316865}"/>
              </a:ext>
            </a:extLst>
          </p:cNvPr>
          <p:cNvSpPr/>
          <p:nvPr/>
        </p:nvSpPr>
        <p:spPr>
          <a:xfrm>
            <a:off x="1191533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CE613AA2-1DA9-4D2E-8F25-66BD3F1DA06A}"/>
              </a:ext>
            </a:extLst>
          </p:cNvPr>
          <p:cNvSpPr txBox="1"/>
          <p:nvPr/>
        </p:nvSpPr>
        <p:spPr>
          <a:xfrm>
            <a:off x="10074379" y="127144"/>
            <a:ext cx="1981633" cy="646331"/>
          </a:xfrm>
          <a:prstGeom prst="rect">
            <a:avLst/>
          </a:prstGeom>
          <a:noFill/>
        </p:spPr>
        <p:txBody>
          <a:bodyPr wrap="none" rtlCol="0">
            <a:spAutoFit/>
          </a:bodyPr>
          <a:lstStyle/>
          <a:p>
            <a:r>
              <a:rPr lang="pt-BR" sz="3600" dirty="0">
                <a:latin typeface="Bahnschrift SemiBold" panose="020B0502040204020203" pitchFamily="34" charset="0"/>
              </a:rPr>
              <a:t>AGENDA</a:t>
            </a:r>
          </a:p>
        </p:txBody>
      </p:sp>
      <p:grpSp>
        <p:nvGrpSpPr>
          <p:cNvPr id="35" name="Agrupar 34">
            <a:extLst>
              <a:ext uri="{FF2B5EF4-FFF2-40B4-BE49-F238E27FC236}">
                <a16:creationId xmlns:a16="http://schemas.microsoft.com/office/drawing/2014/main" id="{EEABF9C1-DB46-408E-9EDC-D18483E2F63F}"/>
              </a:ext>
            </a:extLst>
          </p:cNvPr>
          <p:cNvGrpSpPr/>
          <p:nvPr/>
        </p:nvGrpSpPr>
        <p:grpSpPr>
          <a:xfrm>
            <a:off x="6110960" y="5247733"/>
            <a:ext cx="5213909" cy="1015663"/>
            <a:chOff x="6081932" y="4841329"/>
            <a:chExt cx="5213909" cy="1015663"/>
          </a:xfrm>
        </p:grpSpPr>
        <p:grpSp>
          <p:nvGrpSpPr>
            <p:cNvPr id="30" name="Agrupar 29">
              <a:extLst>
                <a:ext uri="{FF2B5EF4-FFF2-40B4-BE49-F238E27FC236}">
                  <a16:creationId xmlns:a16="http://schemas.microsoft.com/office/drawing/2014/main" id="{9C3CA365-AEED-4F4F-A435-3185FB81C483}"/>
                </a:ext>
              </a:extLst>
            </p:cNvPr>
            <p:cNvGrpSpPr/>
            <p:nvPr/>
          </p:nvGrpSpPr>
          <p:grpSpPr>
            <a:xfrm>
              <a:off x="6081932" y="5061160"/>
              <a:ext cx="576000" cy="576000"/>
              <a:chOff x="6081932" y="3610363"/>
              <a:chExt cx="576000" cy="576000"/>
            </a:xfrm>
          </p:grpSpPr>
          <p:sp>
            <p:nvSpPr>
              <p:cNvPr id="31" name="Retângulo 30">
                <a:extLst>
                  <a:ext uri="{FF2B5EF4-FFF2-40B4-BE49-F238E27FC236}">
                    <a16:creationId xmlns:a16="http://schemas.microsoft.com/office/drawing/2014/main" id="{D3521719-F032-4293-AC2D-9A3DF656AFEB}"/>
                  </a:ext>
                </a:extLst>
              </p:cNvPr>
              <p:cNvSpPr/>
              <p:nvPr/>
            </p:nvSpPr>
            <p:spPr>
              <a:xfrm>
                <a:off x="6081932" y="3610363"/>
                <a:ext cx="576000" cy="576000"/>
              </a:xfrm>
              <a:prstGeom prst="rect">
                <a:avLst/>
              </a:prstGeom>
              <a:solidFill>
                <a:srgbClr val="081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872B447-EA20-4004-9DB9-E273D11CF18C}"/>
                  </a:ext>
                </a:extLst>
              </p:cNvPr>
              <p:cNvSpPr/>
              <p:nvPr/>
            </p:nvSpPr>
            <p:spPr>
              <a:xfrm>
                <a:off x="6135932" y="3664363"/>
                <a:ext cx="468000" cy="468000"/>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AB4823AA-2089-4A81-AC65-93A1BD442571}"/>
                  </a:ext>
                </a:extLst>
              </p:cNvPr>
              <p:cNvSpPr txBox="1"/>
              <p:nvPr/>
            </p:nvSpPr>
            <p:spPr>
              <a:xfrm>
                <a:off x="6184625" y="3636753"/>
                <a:ext cx="369012" cy="523220"/>
              </a:xfrm>
              <a:prstGeom prst="rect">
                <a:avLst/>
              </a:prstGeom>
              <a:noFill/>
            </p:spPr>
            <p:txBody>
              <a:bodyPr wrap="none" rtlCol="0">
                <a:spAutoFit/>
              </a:bodyPr>
              <a:lstStyle/>
              <a:p>
                <a:r>
                  <a:rPr lang="pt-BR" sz="2800" b="1" dirty="0">
                    <a:solidFill>
                      <a:schemeClr val="bg1"/>
                    </a:solidFill>
                    <a:latin typeface="Bahnschrift SemiBold" panose="020B0502040204020203" pitchFamily="34" charset="0"/>
                  </a:rPr>
                  <a:t>6</a:t>
                </a:r>
              </a:p>
            </p:txBody>
          </p:sp>
        </p:grpSp>
        <p:sp>
          <p:nvSpPr>
            <p:cNvPr id="34" name="CaixaDeTexto 33">
              <a:extLst>
                <a:ext uri="{FF2B5EF4-FFF2-40B4-BE49-F238E27FC236}">
                  <a16:creationId xmlns:a16="http://schemas.microsoft.com/office/drawing/2014/main" id="{52838535-C139-490E-AB09-4FB2A824D935}"/>
                </a:ext>
              </a:extLst>
            </p:cNvPr>
            <p:cNvSpPr txBox="1"/>
            <p:nvPr/>
          </p:nvSpPr>
          <p:spPr>
            <a:xfrm>
              <a:off x="6802303" y="4841329"/>
              <a:ext cx="4493538" cy="1015663"/>
            </a:xfrm>
            <a:prstGeom prst="rect">
              <a:avLst/>
            </a:prstGeom>
            <a:noFill/>
          </p:spPr>
          <p:txBody>
            <a:bodyPr wrap="none" rtlCol="0">
              <a:spAutoFit/>
            </a:bodyPr>
            <a:lstStyle/>
            <a:p>
              <a:r>
                <a:rPr lang="pt-BR" sz="3000" dirty="0">
                  <a:latin typeface="Bahnschrift SemiLight SemiConde" panose="020B0502040204020203" pitchFamily="34" charset="0"/>
                </a:rPr>
                <a:t>Implementando o Método de </a:t>
              </a:r>
            </a:p>
            <a:p>
              <a:r>
                <a:rPr lang="pt-BR" sz="3000" dirty="0">
                  <a:latin typeface="Bahnschrift SemiLight SemiConde" panose="020B0502040204020203" pitchFamily="34" charset="0"/>
                </a:rPr>
                <a:t>Borda em Python</a:t>
              </a:r>
            </a:p>
          </p:txBody>
        </p:sp>
      </p:grpSp>
      <p:pic>
        <p:nvPicPr>
          <p:cNvPr id="39" name="Imagem 38" descr="Forma&#10;&#10;Descrição gerada automaticamente com confiança média">
            <a:extLst>
              <a:ext uri="{FF2B5EF4-FFF2-40B4-BE49-F238E27FC236}">
                <a16:creationId xmlns:a16="http://schemas.microsoft.com/office/drawing/2014/main" id="{81A687D0-57B2-4668-A759-FCA36F9A595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5988" y="118331"/>
            <a:ext cx="1584318" cy="397262"/>
          </a:xfrm>
          <a:prstGeom prst="rect">
            <a:avLst/>
          </a:prstGeom>
        </p:spPr>
      </p:pic>
      <p:grpSp>
        <p:nvGrpSpPr>
          <p:cNvPr id="40" name="Agrupar 39">
            <a:extLst>
              <a:ext uri="{FF2B5EF4-FFF2-40B4-BE49-F238E27FC236}">
                <a16:creationId xmlns:a16="http://schemas.microsoft.com/office/drawing/2014/main" id="{9F20BFA9-2BFE-4F37-9EE1-CCFB6AFFBAB9}"/>
              </a:ext>
            </a:extLst>
          </p:cNvPr>
          <p:cNvGrpSpPr/>
          <p:nvPr/>
        </p:nvGrpSpPr>
        <p:grpSpPr>
          <a:xfrm>
            <a:off x="6110960" y="1979680"/>
            <a:ext cx="4244093" cy="586354"/>
            <a:chOff x="6081932" y="2527894"/>
            <a:chExt cx="4244093" cy="586354"/>
          </a:xfrm>
        </p:grpSpPr>
        <p:sp>
          <p:nvSpPr>
            <p:cNvPr id="41" name="Retângulo 40">
              <a:extLst>
                <a:ext uri="{FF2B5EF4-FFF2-40B4-BE49-F238E27FC236}">
                  <a16:creationId xmlns:a16="http://schemas.microsoft.com/office/drawing/2014/main" id="{88B1C4D9-5286-46C9-8897-98118F63F666}"/>
                </a:ext>
              </a:extLst>
            </p:cNvPr>
            <p:cNvSpPr/>
            <p:nvPr/>
          </p:nvSpPr>
          <p:spPr>
            <a:xfrm>
              <a:off x="6081932" y="2527894"/>
              <a:ext cx="576000" cy="576000"/>
            </a:xfrm>
            <a:prstGeom prst="rect">
              <a:avLst/>
            </a:prstGeom>
            <a:solidFill>
              <a:srgbClr val="081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747F8045-38F1-4D8E-B3B6-DD446F423427}"/>
                </a:ext>
              </a:extLst>
            </p:cNvPr>
            <p:cNvSpPr/>
            <p:nvPr/>
          </p:nvSpPr>
          <p:spPr>
            <a:xfrm>
              <a:off x="6135932" y="2581894"/>
              <a:ext cx="468000" cy="468000"/>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5F114563-F427-4217-BAD7-E2CA05572F3C}"/>
                </a:ext>
              </a:extLst>
            </p:cNvPr>
            <p:cNvSpPr txBox="1"/>
            <p:nvPr/>
          </p:nvSpPr>
          <p:spPr>
            <a:xfrm>
              <a:off x="6184625" y="2554284"/>
              <a:ext cx="370614" cy="523220"/>
            </a:xfrm>
            <a:prstGeom prst="rect">
              <a:avLst/>
            </a:prstGeom>
            <a:noFill/>
          </p:spPr>
          <p:txBody>
            <a:bodyPr wrap="none" rtlCol="0">
              <a:spAutoFit/>
            </a:bodyPr>
            <a:lstStyle/>
            <a:p>
              <a:r>
                <a:rPr lang="pt-BR" sz="2800" b="1" dirty="0">
                  <a:solidFill>
                    <a:schemeClr val="bg1"/>
                  </a:solidFill>
                  <a:latin typeface="Bahnschrift SemiBold" panose="020B0502040204020203" pitchFamily="34" charset="0"/>
                </a:rPr>
                <a:t>2</a:t>
              </a:r>
            </a:p>
          </p:txBody>
        </p:sp>
        <p:sp>
          <p:nvSpPr>
            <p:cNvPr id="44" name="CaixaDeTexto 43">
              <a:extLst>
                <a:ext uri="{FF2B5EF4-FFF2-40B4-BE49-F238E27FC236}">
                  <a16:creationId xmlns:a16="http://schemas.microsoft.com/office/drawing/2014/main" id="{5A567385-2C93-4423-9827-717E5BBC7FE6}"/>
                </a:ext>
              </a:extLst>
            </p:cNvPr>
            <p:cNvSpPr txBox="1"/>
            <p:nvPr/>
          </p:nvSpPr>
          <p:spPr>
            <a:xfrm>
              <a:off x="6802303" y="2560250"/>
              <a:ext cx="3523722" cy="553998"/>
            </a:xfrm>
            <a:prstGeom prst="rect">
              <a:avLst/>
            </a:prstGeom>
            <a:noFill/>
          </p:spPr>
          <p:txBody>
            <a:bodyPr wrap="none" rtlCol="0">
              <a:spAutoFit/>
            </a:bodyPr>
            <a:lstStyle/>
            <a:p>
              <a:r>
                <a:rPr lang="pt-BR" sz="3000" dirty="0">
                  <a:latin typeface="Bahnschrift SemiLight SemiConde" panose="020B0502040204020203" pitchFamily="34" charset="0"/>
                </a:rPr>
                <a:t>Considerações Iniciais</a:t>
              </a:r>
            </a:p>
          </p:txBody>
        </p:sp>
      </p:grpSp>
      <p:grpSp>
        <p:nvGrpSpPr>
          <p:cNvPr id="45" name="Agrupar 44">
            <a:extLst>
              <a:ext uri="{FF2B5EF4-FFF2-40B4-BE49-F238E27FC236}">
                <a16:creationId xmlns:a16="http://schemas.microsoft.com/office/drawing/2014/main" id="{2C1CBFEF-A2EA-4DD7-931C-8EA6DC08C881}"/>
              </a:ext>
            </a:extLst>
          </p:cNvPr>
          <p:cNvGrpSpPr/>
          <p:nvPr/>
        </p:nvGrpSpPr>
        <p:grpSpPr>
          <a:xfrm>
            <a:off x="6110960" y="2799282"/>
            <a:ext cx="5502449" cy="586354"/>
            <a:chOff x="6081932" y="2527894"/>
            <a:chExt cx="5502449" cy="586354"/>
          </a:xfrm>
        </p:grpSpPr>
        <p:sp>
          <p:nvSpPr>
            <p:cNvPr id="46" name="Retângulo 45">
              <a:extLst>
                <a:ext uri="{FF2B5EF4-FFF2-40B4-BE49-F238E27FC236}">
                  <a16:creationId xmlns:a16="http://schemas.microsoft.com/office/drawing/2014/main" id="{6C5488E7-EFE9-4C33-91D9-6A51AF013962}"/>
                </a:ext>
              </a:extLst>
            </p:cNvPr>
            <p:cNvSpPr/>
            <p:nvPr/>
          </p:nvSpPr>
          <p:spPr>
            <a:xfrm>
              <a:off x="6081932" y="2527894"/>
              <a:ext cx="576000" cy="576000"/>
            </a:xfrm>
            <a:prstGeom prst="rect">
              <a:avLst/>
            </a:prstGeom>
            <a:solidFill>
              <a:srgbClr val="081F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FFEB11F4-12B1-4213-9765-22F9CF42EB45}"/>
                </a:ext>
              </a:extLst>
            </p:cNvPr>
            <p:cNvSpPr/>
            <p:nvPr/>
          </p:nvSpPr>
          <p:spPr>
            <a:xfrm>
              <a:off x="6135932" y="2581894"/>
              <a:ext cx="468000" cy="468000"/>
            </a:xfrm>
            <a:prstGeom prst="rect">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aixaDeTexto 47">
              <a:extLst>
                <a:ext uri="{FF2B5EF4-FFF2-40B4-BE49-F238E27FC236}">
                  <a16:creationId xmlns:a16="http://schemas.microsoft.com/office/drawing/2014/main" id="{B58A00B1-8FF3-45BB-BA55-AD5FE9569D73}"/>
                </a:ext>
              </a:extLst>
            </p:cNvPr>
            <p:cNvSpPr txBox="1"/>
            <p:nvPr/>
          </p:nvSpPr>
          <p:spPr>
            <a:xfrm>
              <a:off x="6184625" y="2554284"/>
              <a:ext cx="370614" cy="523220"/>
            </a:xfrm>
            <a:prstGeom prst="rect">
              <a:avLst/>
            </a:prstGeom>
            <a:noFill/>
          </p:spPr>
          <p:txBody>
            <a:bodyPr wrap="none" rtlCol="0">
              <a:spAutoFit/>
            </a:bodyPr>
            <a:lstStyle/>
            <a:p>
              <a:r>
                <a:rPr lang="pt-BR" sz="2800" b="1" dirty="0">
                  <a:solidFill>
                    <a:schemeClr val="bg1"/>
                  </a:solidFill>
                  <a:latin typeface="Bahnschrift SemiBold" panose="020B0502040204020203" pitchFamily="34" charset="0"/>
                </a:rPr>
                <a:t>3</a:t>
              </a:r>
            </a:p>
          </p:txBody>
        </p:sp>
        <p:sp>
          <p:nvSpPr>
            <p:cNvPr id="49" name="CaixaDeTexto 48">
              <a:extLst>
                <a:ext uri="{FF2B5EF4-FFF2-40B4-BE49-F238E27FC236}">
                  <a16:creationId xmlns:a16="http://schemas.microsoft.com/office/drawing/2014/main" id="{A08F2DC3-02BC-48E7-9E2A-4D53D0F2B408}"/>
                </a:ext>
              </a:extLst>
            </p:cNvPr>
            <p:cNvSpPr txBox="1"/>
            <p:nvPr/>
          </p:nvSpPr>
          <p:spPr>
            <a:xfrm>
              <a:off x="6802303" y="2560250"/>
              <a:ext cx="4782078" cy="553998"/>
            </a:xfrm>
            <a:prstGeom prst="rect">
              <a:avLst/>
            </a:prstGeom>
            <a:noFill/>
          </p:spPr>
          <p:txBody>
            <a:bodyPr wrap="none" rtlCol="0">
              <a:spAutoFit/>
            </a:bodyPr>
            <a:lstStyle/>
            <a:p>
              <a:r>
                <a:rPr lang="pt-BR" sz="3000" dirty="0">
                  <a:latin typeface="Bahnschrift SemiLight SemiConde" panose="020B0502040204020203" pitchFamily="34" charset="0"/>
                </a:rPr>
                <a:t>Métodos Ordinais x Cardinais ?</a:t>
              </a:r>
            </a:p>
          </p:txBody>
        </p:sp>
      </p:grpSp>
    </p:spTree>
    <p:extLst>
      <p:ext uri="{BB962C8B-B14F-4D97-AF65-F5344CB8AC3E}">
        <p14:creationId xmlns:p14="http://schemas.microsoft.com/office/powerpoint/2010/main" val="3874463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2"/>
          <a:stretch>
            <a:fillRect/>
          </a:stretch>
        </p:blipFill>
        <p:spPr>
          <a:xfrm rot="10800000">
            <a:off x="-2" y="5555354"/>
            <a:ext cx="12183281" cy="1302644"/>
          </a:xfrm>
          <a:prstGeom prst="rect">
            <a:avLst/>
          </a:prstGeom>
        </p:spPr>
      </p:pic>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2665" y="6335715"/>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5">
            <a:duotone>
              <a:prstClr val="black"/>
              <a:schemeClr val="bg1">
                <a:tint val="45000"/>
                <a:satMod val="400000"/>
              </a:schemeClr>
            </a:duotone>
            <a:extLst>
              <a:ext uri="{BEBA8EAE-BF5A-486C-A8C5-ECC9F3942E4B}">
                <a14:imgProps xmlns:a14="http://schemas.microsoft.com/office/drawing/2010/main">
                  <a14:imgLayer r:embed="rId6">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4134465" cy="646331"/>
          </a:xfrm>
          <a:prstGeom prst="rect">
            <a:avLst/>
          </a:prstGeom>
          <a:noFill/>
        </p:spPr>
        <p:txBody>
          <a:bodyPr wrap="none" rtlCol="0">
            <a:spAutoFit/>
          </a:bodyPr>
          <a:lstStyle/>
          <a:p>
            <a:r>
              <a:rPr lang="pt-BR" sz="3600" dirty="0">
                <a:latin typeface="Bahnschrift SemiBold" panose="020B0502040204020203" pitchFamily="34" charset="0"/>
              </a:rPr>
              <a:t>AGRADECIMENTOS</a:t>
            </a:r>
          </a:p>
        </p:txBody>
      </p:sp>
      <p:pic>
        <p:nvPicPr>
          <p:cNvPr id="4" name="Imagem 3" descr="Forma&#10;&#10;Descrição gerada automaticamente com confiança média">
            <a:extLst>
              <a:ext uri="{FF2B5EF4-FFF2-40B4-BE49-F238E27FC236}">
                <a16:creationId xmlns:a16="http://schemas.microsoft.com/office/drawing/2014/main" id="{733FA7CF-72FB-4492-9B08-D16EADFD4B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01" y="1899929"/>
            <a:ext cx="6487019" cy="1626595"/>
          </a:xfrm>
          <a:prstGeom prst="rect">
            <a:avLst/>
          </a:prstGeom>
        </p:spPr>
      </p:pic>
      <p:pic>
        <p:nvPicPr>
          <p:cNvPr id="41" name="Imagem 40">
            <a:extLst>
              <a:ext uri="{FF2B5EF4-FFF2-40B4-BE49-F238E27FC236}">
                <a16:creationId xmlns:a16="http://schemas.microsoft.com/office/drawing/2014/main" id="{4E635B1F-EE64-4FAD-8046-0C103E589CF0}"/>
              </a:ext>
            </a:extLst>
          </p:cNvPr>
          <p:cNvPicPr>
            <a:picLocks noChangeAspect="1"/>
          </p:cNvPicPr>
          <p:nvPr/>
        </p:nvPicPr>
        <p:blipFill>
          <a:blip r:embed="rId8"/>
          <a:stretch>
            <a:fillRect/>
          </a:stretch>
        </p:blipFill>
        <p:spPr>
          <a:xfrm>
            <a:off x="7876656" y="1402996"/>
            <a:ext cx="3752542" cy="3691525"/>
          </a:xfrm>
          <a:prstGeom prst="rect">
            <a:avLst/>
          </a:prstGeom>
          <a:effectLst>
            <a:reflection blurRad="6350" stA="52000" endA="300" endPos="35000" dir="5400000" sy="-100000" algn="bl" rotWithShape="0"/>
          </a:effectLst>
        </p:spPr>
      </p:pic>
      <p:sp>
        <p:nvSpPr>
          <p:cNvPr id="10" name="CaixaDeTexto 9">
            <a:extLst>
              <a:ext uri="{FF2B5EF4-FFF2-40B4-BE49-F238E27FC236}">
                <a16:creationId xmlns:a16="http://schemas.microsoft.com/office/drawing/2014/main" id="{EA5F602A-55FA-4B92-8448-8B212EC80FAA}"/>
              </a:ext>
            </a:extLst>
          </p:cNvPr>
          <p:cNvSpPr txBox="1"/>
          <p:nvPr/>
        </p:nvSpPr>
        <p:spPr>
          <a:xfrm>
            <a:off x="425837" y="3987357"/>
            <a:ext cx="7167347" cy="646331"/>
          </a:xfrm>
          <a:prstGeom prst="rect">
            <a:avLst/>
          </a:prstGeom>
          <a:noFill/>
        </p:spPr>
        <p:txBody>
          <a:bodyPr wrap="none" rtlCol="0">
            <a:spAutoFit/>
          </a:bodyPr>
          <a:lstStyle/>
          <a:p>
            <a:r>
              <a:rPr lang="pt-BR" sz="3600" dirty="0">
                <a:latin typeface="Bahnschrift SemiCondensed" panose="020B0502040204020203" pitchFamily="34" charset="0"/>
              </a:rPr>
              <a:t>“ A Pesquisa Operacional é para todos”</a:t>
            </a:r>
          </a:p>
        </p:txBody>
      </p:sp>
      <p:sp>
        <p:nvSpPr>
          <p:cNvPr id="11" name="CaixaDeTexto 10">
            <a:extLst>
              <a:ext uri="{FF2B5EF4-FFF2-40B4-BE49-F238E27FC236}">
                <a16:creationId xmlns:a16="http://schemas.microsoft.com/office/drawing/2014/main" id="{6C9EBD89-5BC9-4010-8E09-7C569C17DCEA}"/>
              </a:ext>
            </a:extLst>
          </p:cNvPr>
          <p:cNvSpPr txBox="1"/>
          <p:nvPr/>
        </p:nvSpPr>
        <p:spPr>
          <a:xfrm>
            <a:off x="7852361" y="5210372"/>
            <a:ext cx="4203651" cy="646331"/>
          </a:xfrm>
          <a:prstGeom prst="rect">
            <a:avLst/>
          </a:prstGeom>
          <a:noFill/>
        </p:spPr>
        <p:txBody>
          <a:bodyPr wrap="none" rtlCol="0">
            <a:spAutoFit/>
          </a:bodyPr>
          <a:lstStyle/>
          <a:p>
            <a:pPr algn="ctr"/>
            <a:r>
              <a:rPr lang="pt-BR" b="1" dirty="0"/>
              <a:t>PROF DR. MARCOS SANTOS</a:t>
            </a:r>
          </a:p>
          <a:p>
            <a:pPr algn="ctr"/>
            <a:r>
              <a:rPr lang="pt-BR" dirty="0"/>
              <a:t>Fundador da Casa da Pesquisa Operacional</a:t>
            </a:r>
          </a:p>
        </p:txBody>
      </p:sp>
    </p:spTree>
    <p:extLst>
      <p:ext uri="{BB962C8B-B14F-4D97-AF65-F5344CB8AC3E}">
        <p14:creationId xmlns:p14="http://schemas.microsoft.com/office/powerpoint/2010/main" val="1887895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50221042-ABD3-42B1-9E6D-81DB8C692C07}"/>
              </a:ext>
            </a:extLst>
          </p:cNvPr>
          <p:cNvPicPr>
            <a:picLocks noChangeAspect="1"/>
          </p:cNvPicPr>
          <p:nvPr/>
        </p:nvPicPr>
        <p:blipFill>
          <a:blip r:embed="rId2"/>
          <a:stretch>
            <a:fillRect/>
          </a:stretch>
        </p:blipFill>
        <p:spPr>
          <a:xfrm rot="10800000">
            <a:off x="0" y="4719711"/>
            <a:ext cx="12183281" cy="2138289"/>
          </a:xfrm>
          <a:prstGeom prst="rect">
            <a:avLst/>
          </a:prstGeom>
        </p:spPr>
      </p:pic>
      <p:pic>
        <p:nvPicPr>
          <p:cNvPr id="8" name="Imagem 7" descr="Desenho de computador&#10;&#10;Descrição gerada automaticamente">
            <a:extLst>
              <a:ext uri="{FF2B5EF4-FFF2-40B4-BE49-F238E27FC236}">
                <a16:creationId xmlns:a16="http://schemas.microsoft.com/office/drawing/2014/main" id="{8FF7A4EC-E064-4E8B-82BE-97A191D5AD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24" y="2726825"/>
            <a:ext cx="4059174" cy="3985771"/>
          </a:xfrm>
          <a:prstGeom prst="rect">
            <a:avLst/>
          </a:prstGeom>
        </p:spPr>
      </p:pic>
      <p:sp>
        <p:nvSpPr>
          <p:cNvPr id="9" name="CaixaDeTexto 8">
            <a:extLst>
              <a:ext uri="{FF2B5EF4-FFF2-40B4-BE49-F238E27FC236}">
                <a16:creationId xmlns:a16="http://schemas.microsoft.com/office/drawing/2014/main" id="{DE4B3099-2715-42F0-B595-FD718318883E}"/>
              </a:ext>
            </a:extLst>
          </p:cNvPr>
          <p:cNvSpPr txBox="1"/>
          <p:nvPr/>
        </p:nvSpPr>
        <p:spPr>
          <a:xfrm>
            <a:off x="4783015" y="495099"/>
            <a:ext cx="7127629" cy="5293757"/>
          </a:xfrm>
          <a:prstGeom prst="rect">
            <a:avLst/>
          </a:prstGeom>
          <a:noFill/>
        </p:spPr>
        <p:txBody>
          <a:bodyPr wrap="square" rtlCol="0">
            <a:spAutoFit/>
          </a:bodyPr>
          <a:lstStyle/>
          <a:p>
            <a:pPr algn="just"/>
            <a:r>
              <a:rPr lang="pt-BR" sz="2600" b="1" dirty="0"/>
              <a:t>ONÉDIO SIQUEIRA SEABRA JUNIOR (TC SEABRA)</a:t>
            </a:r>
            <a:br>
              <a:rPr lang="pt-BR" sz="2600" b="1" dirty="0"/>
            </a:br>
            <a:r>
              <a:rPr lang="pt-BR" sz="2000" dirty="0"/>
              <a:t>Oficial do Exército Brasileiro </a:t>
            </a:r>
          </a:p>
          <a:p>
            <a:pPr algn="just"/>
            <a:r>
              <a:rPr lang="pt-BR" sz="2000" dirty="0"/>
              <a:t>Docente em Universidades e Escolas Militares</a:t>
            </a:r>
          </a:p>
          <a:p>
            <a:pPr algn="just"/>
            <a:r>
              <a:rPr lang="pt-BR" sz="2000" dirty="0"/>
              <a:t>onediojunior@gmail.com</a:t>
            </a:r>
          </a:p>
          <a:p>
            <a:pPr algn="just"/>
            <a:endParaRPr lang="pt-BR" sz="2400" dirty="0"/>
          </a:p>
          <a:p>
            <a:pPr algn="just"/>
            <a:r>
              <a:rPr lang="pt-BR" sz="2400" b="1" dirty="0"/>
              <a:t>Formações Acadêmicas</a:t>
            </a:r>
            <a:r>
              <a:rPr lang="pt-BR" sz="2400" dirty="0"/>
              <a:t>: </a:t>
            </a:r>
            <a:r>
              <a:rPr lang="pt-BR" sz="2400" b="1" u="sng" dirty="0"/>
              <a:t>Mestrando em Governança, Tecnologia e Inovação</a:t>
            </a:r>
            <a:r>
              <a:rPr lang="pt-BR" sz="2400" dirty="0"/>
              <a:t>; Bacharel em Ciências Militares; Esp. em Educação a Distância, Ciências Militares, Bases </a:t>
            </a:r>
            <a:r>
              <a:rPr lang="pt-BR" sz="2400" dirty="0" err="1"/>
              <a:t>Geo-Históricas</a:t>
            </a:r>
            <a:r>
              <a:rPr lang="pt-BR" sz="2400" dirty="0"/>
              <a:t>, Engenharia de Sistemas, Ciência de Dados, Inteligência Artificial;  MBA Executivo Empresarial em Administração em Negócios Imobiliários, MBA em Gestão de Projetos, MBA em Gestão Pública Federal, MBA em Nova Licitação Pública e </a:t>
            </a:r>
            <a:r>
              <a:rPr lang="pt-BR" sz="2400" b="1" u="sng" dirty="0"/>
              <a:t>MBA em Inteligência Artificial</a:t>
            </a:r>
            <a:r>
              <a:rPr lang="pt-BR" sz="2400" dirty="0"/>
              <a:t>.</a:t>
            </a:r>
          </a:p>
        </p:txBody>
      </p:sp>
      <p:pic>
        <p:nvPicPr>
          <p:cNvPr id="10" name="Imagem 9" descr="Forma&#10;&#10;Descrição gerada automaticamente com confiança média">
            <a:extLst>
              <a:ext uri="{FF2B5EF4-FFF2-40B4-BE49-F238E27FC236}">
                <a16:creationId xmlns:a16="http://schemas.microsoft.com/office/drawing/2014/main" id="{E933CC32-9D31-49D9-AB5A-C0800FA28B5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17666" y="6357351"/>
            <a:ext cx="1575859" cy="395141"/>
          </a:xfrm>
          <a:prstGeom prst="rect">
            <a:avLst/>
          </a:prstGeom>
        </p:spPr>
      </p:pic>
      <p:pic>
        <p:nvPicPr>
          <p:cNvPr id="12" name="Imagem 11">
            <a:extLst>
              <a:ext uri="{FF2B5EF4-FFF2-40B4-BE49-F238E27FC236}">
                <a16:creationId xmlns:a16="http://schemas.microsoft.com/office/drawing/2014/main" id="{2B8E7E42-9314-4A76-BD72-27838931BDDE}"/>
              </a:ext>
            </a:extLst>
          </p:cNvPr>
          <p:cNvPicPr>
            <a:picLocks noChangeAspect="1"/>
          </p:cNvPicPr>
          <p:nvPr/>
        </p:nvPicPr>
        <p:blipFill>
          <a:blip r:embed="rId6"/>
          <a:stretch>
            <a:fillRect/>
          </a:stretch>
        </p:blipFill>
        <p:spPr>
          <a:xfrm>
            <a:off x="389206" y="1015960"/>
            <a:ext cx="1286937" cy="1185634"/>
          </a:xfrm>
          <a:prstGeom prst="rect">
            <a:avLst/>
          </a:prstGeom>
        </p:spPr>
      </p:pic>
      <p:sp>
        <p:nvSpPr>
          <p:cNvPr id="14" name="Retângulo 13">
            <a:extLst>
              <a:ext uri="{FF2B5EF4-FFF2-40B4-BE49-F238E27FC236}">
                <a16:creationId xmlns:a16="http://schemas.microsoft.com/office/drawing/2014/main" id="{1FAB3B7A-EC70-4275-A06D-EC470C593C94}"/>
              </a:ext>
            </a:extLst>
          </p:cNvPr>
          <p:cNvSpPr/>
          <p:nvPr/>
        </p:nvSpPr>
        <p:spPr>
          <a:xfrm>
            <a:off x="281354" y="872197"/>
            <a:ext cx="1519311" cy="147710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 name="Conector: Angulado 17">
            <a:extLst>
              <a:ext uri="{FF2B5EF4-FFF2-40B4-BE49-F238E27FC236}">
                <a16:creationId xmlns:a16="http://schemas.microsoft.com/office/drawing/2014/main" id="{F697AF6F-1AA3-4A6C-A2BB-C9D5BAFBDE9C}"/>
              </a:ext>
            </a:extLst>
          </p:cNvPr>
          <p:cNvCxnSpPr>
            <a:stCxn id="8" idx="0"/>
            <a:endCxn id="14" idx="2"/>
          </p:cNvCxnSpPr>
          <p:nvPr/>
        </p:nvCxnSpPr>
        <p:spPr>
          <a:xfrm rot="16200000" flipV="1">
            <a:off x="1432301" y="1958014"/>
            <a:ext cx="377520" cy="1160101"/>
          </a:xfrm>
          <a:prstGeom prst="bentConnector3">
            <a:avLst/>
          </a:prstGeom>
          <a:ln>
            <a:solidFill>
              <a:schemeClr val="tx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F443585D-863A-49C1-81BC-6D58E2138AF2}"/>
              </a:ext>
            </a:extLst>
          </p:cNvPr>
          <p:cNvSpPr txBox="1"/>
          <p:nvPr/>
        </p:nvSpPr>
        <p:spPr>
          <a:xfrm>
            <a:off x="1908517" y="999034"/>
            <a:ext cx="2433680" cy="1200329"/>
          </a:xfrm>
          <a:prstGeom prst="rect">
            <a:avLst/>
          </a:prstGeom>
          <a:noFill/>
        </p:spPr>
        <p:txBody>
          <a:bodyPr wrap="none" rtlCol="0">
            <a:spAutoFit/>
          </a:bodyPr>
          <a:lstStyle/>
          <a:p>
            <a:pPr algn="ctr"/>
            <a:r>
              <a:rPr lang="pt-BR" sz="3600" dirty="0">
                <a:latin typeface="Bahnschrift SemiBold" panose="020B0502040204020203" pitchFamily="34" charset="0"/>
              </a:rPr>
              <a:t>QUEM SOU</a:t>
            </a:r>
          </a:p>
          <a:p>
            <a:pPr algn="ctr"/>
            <a:r>
              <a:rPr lang="pt-BR" sz="3600" dirty="0">
                <a:latin typeface="Bahnschrift SemiBold" panose="020B0502040204020203" pitchFamily="34" charset="0"/>
              </a:rPr>
              <a:t>EU ?</a:t>
            </a:r>
          </a:p>
        </p:txBody>
      </p:sp>
      <p:cxnSp>
        <p:nvCxnSpPr>
          <p:cNvPr id="21" name="Conector reto 20">
            <a:extLst>
              <a:ext uri="{FF2B5EF4-FFF2-40B4-BE49-F238E27FC236}">
                <a16:creationId xmlns:a16="http://schemas.microsoft.com/office/drawing/2014/main" id="{95D09C6D-7E0B-42F2-A03D-660EC2570B81}"/>
              </a:ext>
            </a:extLst>
          </p:cNvPr>
          <p:cNvCxnSpPr/>
          <p:nvPr/>
        </p:nvCxnSpPr>
        <p:spPr>
          <a:xfrm>
            <a:off x="4515729" y="365760"/>
            <a:ext cx="0" cy="5423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tângulo 21">
            <a:extLst>
              <a:ext uri="{FF2B5EF4-FFF2-40B4-BE49-F238E27FC236}">
                <a16:creationId xmlns:a16="http://schemas.microsoft.com/office/drawing/2014/main" id="{4EA9757B-90B9-4462-8C83-16342864C368}"/>
              </a:ext>
            </a:extLst>
          </p:cNvPr>
          <p:cNvSpPr/>
          <p:nvPr/>
        </p:nvSpPr>
        <p:spPr>
          <a:xfrm>
            <a:off x="4529795" y="495099"/>
            <a:ext cx="45719" cy="326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D3232DC2-ECA5-428B-AE95-5AB716C8381C}"/>
              </a:ext>
            </a:extLst>
          </p:cNvPr>
          <p:cNvSpPr/>
          <p:nvPr/>
        </p:nvSpPr>
        <p:spPr>
          <a:xfrm>
            <a:off x="4529795" y="2914860"/>
            <a:ext cx="45719" cy="326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A39DED4-80AA-4013-8EB7-818E60C3BA8B}"/>
              </a:ext>
            </a:extLst>
          </p:cNvPr>
          <p:cNvSpPr/>
          <p:nvPr/>
        </p:nvSpPr>
        <p:spPr>
          <a:xfrm>
            <a:off x="4529795" y="5334620"/>
            <a:ext cx="45719" cy="3262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28612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2"/>
          <a:stretch>
            <a:fillRect/>
          </a:stretch>
        </p:blipFill>
        <p:spPr>
          <a:xfrm rot="10800000">
            <a:off x="0" y="4719711"/>
            <a:ext cx="12183281" cy="2138289"/>
          </a:xfrm>
          <a:prstGeom prst="rect">
            <a:avLst/>
          </a:prstGeom>
        </p:spPr>
      </p:pic>
      <p:pic>
        <p:nvPicPr>
          <p:cNvPr id="3" name="Imagem 2" descr="Imagem digital fictícia de personagem de desenho animado&#10;&#10;Descrição gerada automaticamente com confiança baixa">
            <a:extLst>
              <a:ext uri="{FF2B5EF4-FFF2-40B4-BE49-F238E27FC236}">
                <a16:creationId xmlns:a16="http://schemas.microsoft.com/office/drawing/2014/main" id="{4818D2E0-CE4F-45F1-A103-A598288B8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8475" y="203200"/>
            <a:ext cx="4371752" cy="6858000"/>
          </a:xfrm>
          <a:prstGeom prst="rect">
            <a:avLst/>
          </a:prstGeom>
        </p:spPr>
      </p:pic>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17666" y="6357351"/>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5644494" cy="646331"/>
          </a:xfrm>
          <a:prstGeom prst="rect">
            <a:avLst/>
          </a:prstGeom>
          <a:noFill/>
        </p:spPr>
        <p:txBody>
          <a:bodyPr wrap="none" rtlCol="0">
            <a:spAutoFit/>
          </a:bodyPr>
          <a:lstStyle/>
          <a:p>
            <a:r>
              <a:rPr lang="pt-BR" sz="3600" dirty="0">
                <a:latin typeface="Bahnschrift SemiBold" panose="020B0502040204020203" pitchFamily="34" charset="0"/>
              </a:rPr>
              <a:t>CONSIDERAÇÕES INICIAIS</a:t>
            </a:r>
          </a:p>
        </p:txBody>
      </p:sp>
      <p:sp>
        <p:nvSpPr>
          <p:cNvPr id="2" name="CaixaDeTexto 1">
            <a:extLst>
              <a:ext uri="{FF2B5EF4-FFF2-40B4-BE49-F238E27FC236}">
                <a16:creationId xmlns:a16="http://schemas.microsoft.com/office/drawing/2014/main" id="{733BC709-2ABD-4BF0-849F-FF72D3A92AEC}"/>
              </a:ext>
            </a:extLst>
          </p:cNvPr>
          <p:cNvSpPr txBox="1"/>
          <p:nvPr/>
        </p:nvSpPr>
        <p:spPr>
          <a:xfrm>
            <a:off x="4606214" y="1281123"/>
            <a:ext cx="7487311" cy="3046988"/>
          </a:xfrm>
          <a:prstGeom prst="rect">
            <a:avLst/>
          </a:prstGeom>
          <a:noFill/>
        </p:spPr>
        <p:txBody>
          <a:bodyPr wrap="square" rtlCol="0">
            <a:spAutoFit/>
          </a:bodyPr>
          <a:lstStyle/>
          <a:p>
            <a:pPr algn="ctr"/>
            <a:r>
              <a:rPr lang="pt-BR" sz="4800" dirty="0">
                <a:latin typeface="Bahnschrift SemiBold SemiConden" panose="020B0502040204020203" pitchFamily="34" charset="0"/>
              </a:rPr>
              <a:t>“ O mundo como conhecemos hoje não existiria se não fosse pela pesquisa operacional nos auxiliando a tomar decisões”.</a:t>
            </a:r>
          </a:p>
        </p:txBody>
      </p:sp>
    </p:spTree>
    <p:extLst>
      <p:ext uri="{BB962C8B-B14F-4D97-AF65-F5344CB8AC3E}">
        <p14:creationId xmlns:p14="http://schemas.microsoft.com/office/powerpoint/2010/main" val="2454319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0E6DB76-3923-409A-8EE0-BBA8EAAECA03}"/>
              </a:ext>
            </a:extLst>
          </p:cNvPr>
          <p:cNvPicPr>
            <a:picLocks noChangeAspect="1"/>
          </p:cNvPicPr>
          <p:nvPr/>
        </p:nvPicPr>
        <p:blipFill>
          <a:blip r:embed="rId2"/>
          <a:stretch>
            <a:fillRect/>
          </a:stretch>
        </p:blipFill>
        <p:spPr>
          <a:xfrm rot="10800000" flipH="1">
            <a:off x="8088923" y="0"/>
            <a:ext cx="4140591" cy="6858000"/>
          </a:xfrm>
          <a:prstGeom prst="rect">
            <a:avLst/>
          </a:prstGeom>
        </p:spPr>
      </p:pic>
      <p:pic>
        <p:nvPicPr>
          <p:cNvPr id="9" name="Imagem 8" descr="Gráfico&#10;&#10;Descrição gerada automaticamente com confiança baixa">
            <a:extLst>
              <a:ext uri="{FF2B5EF4-FFF2-40B4-BE49-F238E27FC236}">
                <a16:creationId xmlns:a16="http://schemas.microsoft.com/office/drawing/2014/main" id="{47FA86EC-9C8D-4B6D-B6C5-95C371E82BE0}"/>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48163" y="-118330"/>
            <a:ext cx="1151314" cy="1119627"/>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21" name="CaixaDeTexto 20">
            <a:extLst>
              <a:ext uri="{FF2B5EF4-FFF2-40B4-BE49-F238E27FC236}">
                <a16:creationId xmlns:a16="http://schemas.microsoft.com/office/drawing/2014/main" id="{4E503B40-53FC-4FB7-A8E0-5CBAB5CBB672}"/>
              </a:ext>
            </a:extLst>
          </p:cNvPr>
          <p:cNvSpPr txBox="1"/>
          <p:nvPr/>
        </p:nvSpPr>
        <p:spPr>
          <a:xfrm>
            <a:off x="-2" y="6488668"/>
            <a:ext cx="12192002" cy="307777"/>
          </a:xfrm>
          <a:prstGeom prst="rect">
            <a:avLst/>
          </a:prstGeom>
          <a:noFill/>
        </p:spPr>
        <p:txBody>
          <a:bodyPr wrap="square" rtlCol="0">
            <a:spAutoFit/>
          </a:bodyPr>
          <a:lstStyle/>
          <a:p>
            <a:pPr algn="ctr"/>
            <a:r>
              <a:rPr lang="pt-BR" sz="1400" dirty="0"/>
              <a:t>@2022, Onédio Siqueira Seabra Junior – Todos os direitos reservados</a:t>
            </a:r>
          </a:p>
        </p:txBody>
      </p:sp>
      <p:sp>
        <p:nvSpPr>
          <p:cNvPr id="27" name="Retângulo 26">
            <a:extLst>
              <a:ext uri="{FF2B5EF4-FFF2-40B4-BE49-F238E27FC236}">
                <a16:creationId xmlns:a16="http://schemas.microsoft.com/office/drawing/2014/main" id="{DBAE611C-C159-49FC-94A5-F6CD11724B58}"/>
              </a:ext>
            </a:extLst>
          </p:cNvPr>
          <p:cNvSpPr/>
          <p:nvPr/>
        </p:nvSpPr>
        <p:spPr>
          <a:xfrm>
            <a:off x="126957" y="773723"/>
            <a:ext cx="9411286" cy="45719"/>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05351B19-9B27-4ABF-A36F-FF4A0A316865}"/>
              </a:ext>
            </a:extLst>
          </p:cNvPr>
          <p:cNvSpPr/>
          <p:nvPr/>
        </p:nvSpPr>
        <p:spPr>
          <a:xfrm>
            <a:off x="126957"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CE613AA2-1DA9-4D2E-8F25-66BD3F1DA06A}"/>
              </a:ext>
            </a:extLst>
          </p:cNvPr>
          <p:cNvSpPr txBox="1"/>
          <p:nvPr/>
        </p:nvSpPr>
        <p:spPr>
          <a:xfrm>
            <a:off x="126957" y="127144"/>
            <a:ext cx="7739786" cy="646331"/>
          </a:xfrm>
          <a:prstGeom prst="rect">
            <a:avLst/>
          </a:prstGeom>
          <a:noFill/>
        </p:spPr>
        <p:txBody>
          <a:bodyPr wrap="square" rtlCol="0">
            <a:spAutoFit/>
          </a:bodyPr>
          <a:lstStyle/>
          <a:p>
            <a:r>
              <a:rPr lang="pt-BR" sz="3600" dirty="0">
                <a:latin typeface="Bahnschrift SemiBold" panose="020B0502040204020203" pitchFamily="34" charset="0"/>
              </a:rPr>
              <a:t>MÉTODO ORDINAL X CARDINAL ?</a:t>
            </a:r>
          </a:p>
        </p:txBody>
      </p:sp>
      <p:pic>
        <p:nvPicPr>
          <p:cNvPr id="41" name="Imagem 40" descr="Forma&#10;&#10;Descrição gerada automaticamente com confiança média">
            <a:extLst>
              <a:ext uri="{FF2B5EF4-FFF2-40B4-BE49-F238E27FC236}">
                <a16:creationId xmlns:a16="http://schemas.microsoft.com/office/drawing/2014/main" id="{AA854A79-D2C2-480A-B9BB-7CB9FF24D95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6082" y="6357351"/>
            <a:ext cx="1227443" cy="307777"/>
          </a:xfrm>
          <a:prstGeom prst="rect">
            <a:avLst/>
          </a:prstGeom>
        </p:spPr>
      </p:pic>
      <p:pic>
        <p:nvPicPr>
          <p:cNvPr id="42" name="Imagem 41" descr="Gráfico&#10;&#10;Descrição gerada automaticamente com confiança baixa">
            <a:extLst>
              <a:ext uri="{FF2B5EF4-FFF2-40B4-BE49-F238E27FC236}">
                <a16:creationId xmlns:a16="http://schemas.microsoft.com/office/drawing/2014/main" id="{C82F2008-3751-410E-AF7D-D415B627BD67}"/>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078200" y="5016465"/>
            <a:ext cx="1151314" cy="1119627"/>
          </a:xfrm>
          <a:prstGeom prst="rect">
            <a:avLst/>
          </a:prstGeom>
        </p:spPr>
      </p:pic>
      <p:pic>
        <p:nvPicPr>
          <p:cNvPr id="43" name="Imagem 42" descr="Gráfico&#10;&#10;Descrição gerada automaticamente com confiança baixa">
            <a:extLst>
              <a:ext uri="{FF2B5EF4-FFF2-40B4-BE49-F238E27FC236}">
                <a16:creationId xmlns:a16="http://schemas.microsoft.com/office/drawing/2014/main" id="{D174CCEC-A416-411D-BD91-86586330DC24}"/>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905888" y="395324"/>
            <a:ext cx="868426" cy="844525"/>
          </a:xfrm>
          <a:prstGeom prst="rect">
            <a:avLst/>
          </a:prstGeom>
        </p:spPr>
      </p:pic>
      <p:pic>
        <p:nvPicPr>
          <p:cNvPr id="44" name="Imagem 43" descr="Gráfico&#10;&#10;Descrição gerada automaticamente com confiança baixa">
            <a:extLst>
              <a:ext uri="{FF2B5EF4-FFF2-40B4-BE49-F238E27FC236}">
                <a16:creationId xmlns:a16="http://schemas.microsoft.com/office/drawing/2014/main" id="{10CE83B2-C289-4597-BCD1-89A2380C84F1}"/>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37462" y="2767962"/>
            <a:ext cx="868426" cy="844525"/>
          </a:xfrm>
          <a:prstGeom prst="rect">
            <a:avLst/>
          </a:prstGeom>
        </p:spPr>
      </p:pic>
      <p:pic>
        <p:nvPicPr>
          <p:cNvPr id="1026" name="Picture 2">
            <a:extLst>
              <a:ext uri="{FF2B5EF4-FFF2-40B4-BE49-F238E27FC236}">
                <a16:creationId xmlns:a16="http://schemas.microsoft.com/office/drawing/2014/main" id="{93E5FD3A-9F9D-47A7-B7D0-F4B967C96A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04" y="3237492"/>
            <a:ext cx="7750473" cy="255765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9B44D298-A96F-4DCE-8304-BDC562B4509D}"/>
              </a:ext>
            </a:extLst>
          </p:cNvPr>
          <p:cNvPicPr>
            <a:picLocks noChangeAspect="1"/>
          </p:cNvPicPr>
          <p:nvPr/>
        </p:nvPicPr>
        <p:blipFill>
          <a:blip r:embed="rId8"/>
          <a:stretch>
            <a:fillRect/>
          </a:stretch>
        </p:blipFill>
        <p:spPr>
          <a:xfrm>
            <a:off x="7877430" y="1651745"/>
            <a:ext cx="4140591" cy="4652350"/>
          </a:xfrm>
          <a:prstGeom prst="rect">
            <a:avLst/>
          </a:prstGeom>
        </p:spPr>
      </p:pic>
      <p:sp>
        <p:nvSpPr>
          <p:cNvPr id="4" name="CaixaDeTexto 3">
            <a:extLst>
              <a:ext uri="{FF2B5EF4-FFF2-40B4-BE49-F238E27FC236}">
                <a16:creationId xmlns:a16="http://schemas.microsoft.com/office/drawing/2014/main" id="{59F86F64-6BB0-443F-B8A7-B19CBAC7FC49}"/>
              </a:ext>
            </a:extLst>
          </p:cNvPr>
          <p:cNvSpPr txBox="1"/>
          <p:nvPr/>
        </p:nvSpPr>
        <p:spPr>
          <a:xfrm>
            <a:off x="126957" y="1180885"/>
            <a:ext cx="7674969" cy="1646605"/>
          </a:xfrm>
          <a:prstGeom prst="rect">
            <a:avLst/>
          </a:prstGeom>
          <a:noFill/>
        </p:spPr>
        <p:txBody>
          <a:bodyPr wrap="square" rtlCol="0">
            <a:spAutoFit/>
          </a:bodyPr>
          <a:lstStyle/>
          <a:p>
            <a:pPr algn="ctr">
              <a:spcBef>
                <a:spcPts val="300"/>
              </a:spcBef>
              <a:spcAft>
                <a:spcPts val="300"/>
              </a:spcAft>
            </a:pPr>
            <a:r>
              <a:rPr lang="pt-BR" sz="3200" b="1" dirty="0">
                <a:latin typeface="Bahnschrift SemiBold" panose="020B0502040204020203" pitchFamily="34" charset="0"/>
              </a:rPr>
              <a:t>Dados Ordinais</a:t>
            </a:r>
          </a:p>
          <a:p>
            <a:pPr algn="just">
              <a:spcBef>
                <a:spcPts val="300"/>
              </a:spcBef>
              <a:spcAft>
                <a:spcPts val="300"/>
              </a:spcAft>
            </a:pPr>
            <a:r>
              <a:rPr lang="pt-BR" sz="3200" dirty="0">
                <a:latin typeface="Bahnschrift Light" panose="020B0502040204020203" pitchFamily="34" charset="0"/>
              </a:rPr>
              <a:t>São aqueles que podem ser dispostos em alguma ordem.</a:t>
            </a:r>
          </a:p>
        </p:txBody>
      </p:sp>
      <p:sp>
        <p:nvSpPr>
          <p:cNvPr id="46" name="CaixaDeTexto 45">
            <a:extLst>
              <a:ext uri="{FF2B5EF4-FFF2-40B4-BE49-F238E27FC236}">
                <a16:creationId xmlns:a16="http://schemas.microsoft.com/office/drawing/2014/main" id="{0FAAD704-8ABE-4F85-B9EF-CFA0FD6E23AB}"/>
              </a:ext>
            </a:extLst>
          </p:cNvPr>
          <p:cNvSpPr txBox="1"/>
          <p:nvPr/>
        </p:nvSpPr>
        <p:spPr>
          <a:xfrm>
            <a:off x="95341" y="6012853"/>
            <a:ext cx="7756365" cy="261610"/>
          </a:xfrm>
          <a:prstGeom prst="rect">
            <a:avLst/>
          </a:prstGeom>
          <a:noFill/>
        </p:spPr>
        <p:txBody>
          <a:bodyPr wrap="square" rtlCol="0">
            <a:spAutoFit/>
          </a:bodyPr>
          <a:lstStyle/>
          <a:p>
            <a:r>
              <a:rPr lang="pt-BR" sz="1100" b="1" dirty="0"/>
              <a:t>Fonte</a:t>
            </a:r>
            <a:r>
              <a:rPr lang="pt-BR" sz="1100" dirty="0"/>
              <a:t>: Desenvolvimento de uma Aplicação Python para atender o Método Ordinal Multicritério de Borda (Acessado em 26 FEV 22)</a:t>
            </a:r>
          </a:p>
        </p:txBody>
      </p:sp>
    </p:spTree>
    <p:extLst>
      <p:ext uri="{BB962C8B-B14F-4D97-AF65-F5344CB8AC3E}">
        <p14:creationId xmlns:p14="http://schemas.microsoft.com/office/powerpoint/2010/main" val="325572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10E6DB76-3923-409A-8EE0-BBA8EAAECA03}"/>
              </a:ext>
            </a:extLst>
          </p:cNvPr>
          <p:cNvPicPr>
            <a:picLocks noChangeAspect="1"/>
          </p:cNvPicPr>
          <p:nvPr/>
        </p:nvPicPr>
        <p:blipFill>
          <a:blip r:embed="rId2"/>
          <a:stretch>
            <a:fillRect/>
          </a:stretch>
        </p:blipFill>
        <p:spPr>
          <a:xfrm rot="10800000" flipH="1">
            <a:off x="8088923" y="0"/>
            <a:ext cx="4140591" cy="6858000"/>
          </a:xfrm>
          <a:prstGeom prst="rect">
            <a:avLst/>
          </a:prstGeom>
        </p:spPr>
      </p:pic>
      <p:pic>
        <p:nvPicPr>
          <p:cNvPr id="9" name="Imagem 8" descr="Gráfico&#10;&#10;Descrição gerada automaticamente com confiança baixa">
            <a:extLst>
              <a:ext uri="{FF2B5EF4-FFF2-40B4-BE49-F238E27FC236}">
                <a16:creationId xmlns:a16="http://schemas.microsoft.com/office/drawing/2014/main" id="{47FA86EC-9C8D-4B6D-B6C5-95C371E82BE0}"/>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48163" y="-118330"/>
            <a:ext cx="1151314" cy="1119627"/>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21" name="CaixaDeTexto 20">
            <a:extLst>
              <a:ext uri="{FF2B5EF4-FFF2-40B4-BE49-F238E27FC236}">
                <a16:creationId xmlns:a16="http://schemas.microsoft.com/office/drawing/2014/main" id="{4E503B40-53FC-4FB7-A8E0-5CBAB5CBB672}"/>
              </a:ext>
            </a:extLst>
          </p:cNvPr>
          <p:cNvSpPr txBox="1"/>
          <p:nvPr/>
        </p:nvSpPr>
        <p:spPr>
          <a:xfrm>
            <a:off x="-2" y="6488668"/>
            <a:ext cx="12192002" cy="307777"/>
          </a:xfrm>
          <a:prstGeom prst="rect">
            <a:avLst/>
          </a:prstGeom>
          <a:noFill/>
        </p:spPr>
        <p:txBody>
          <a:bodyPr wrap="square" rtlCol="0">
            <a:spAutoFit/>
          </a:bodyPr>
          <a:lstStyle/>
          <a:p>
            <a:pPr algn="ctr"/>
            <a:r>
              <a:rPr lang="pt-BR" sz="1400" dirty="0"/>
              <a:t>@2022, Onédio Siqueira Seabra Junior – Todos os direitos reservados</a:t>
            </a:r>
          </a:p>
        </p:txBody>
      </p:sp>
      <p:sp>
        <p:nvSpPr>
          <p:cNvPr id="27" name="Retângulo 26">
            <a:extLst>
              <a:ext uri="{FF2B5EF4-FFF2-40B4-BE49-F238E27FC236}">
                <a16:creationId xmlns:a16="http://schemas.microsoft.com/office/drawing/2014/main" id="{DBAE611C-C159-49FC-94A5-F6CD11724B58}"/>
              </a:ext>
            </a:extLst>
          </p:cNvPr>
          <p:cNvSpPr/>
          <p:nvPr/>
        </p:nvSpPr>
        <p:spPr>
          <a:xfrm>
            <a:off x="126957" y="773723"/>
            <a:ext cx="9411286" cy="45719"/>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05351B19-9B27-4ABF-A36F-FF4A0A316865}"/>
              </a:ext>
            </a:extLst>
          </p:cNvPr>
          <p:cNvSpPr/>
          <p:nvPr/>
        </p:nvSpPr>
        <p:spPr>
          <a:xfrm>
            <a:off x="126957"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a:extLst>
              <a:ext uri="{FF2B5EF4-FFF2-40B4-BE49-F238E27FC236}">
                <a16:creationId xmlns:a16="http://schemas.microsoft.com/office/drawing/2014/main" id="{CE613AA2-1DA9-4D2E-8F25-66BD3F1DA06A}"/>
              </a:ext>
            </a:extLst>
          </p:cNvPr>
          <p:cNvSpPr txBox="1"/>
          <p:nvPr/>
        </p:nvSpPr>
        <p:spPr>
          <a:xfrm>
            <a:off x="126957" y="127144"/>
            <a:ext cx="7739786" cy="646331"/>
          </a:xfrm>
          <a:prstGeom prst="rect">
            <a:avLst/>
          </a:prstGeom>
          <a:noFill/>
        </p:spPr>
        <p:txBody>
          <a:bodyPr wrap="square" rtlCol="0">
            <a:spAutoFit/>
          </a:bodyPr>
          <a:lstStyle/>
          <a:p>
            <a:r>
              <a:rPr lang="pt-BR" sz="3600" dirty="0">
                <a:latin typeface="Bahnschrift SemiBold" panose="020B0502040204020203" pitchFamily="34" charset="0"/>
              </a:rPr>
              <a:t>MÉTODOS ORDINAIS X CARDINAIS ?</a:t>
            </a:r>
          </a:p>
        </p:txBody>
      </p:sp>
      <p:pic>
        <p:nvPicPr>
          <p:cNvPr id="41" name="Imagem 40" descr="Forma&#10;&#10;Descrição gerada automaticamente com confiança média">
            <a:extLst>
              <a:ext uri="{FF2B5EF4-FFF2-40B4-BE49-F238E27FC236}">
                <a16:creationId xmlns:a16="http://schemas.microsoft.com/office/drawing/2014/main" id="{AA854A79-D2C2-480A-B9BB-7CB9FF24D95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866082" y="6357351"/>
            <a:ext cx="1227443" cy="307777"/>
          </a:xfrm>
          <a:prstGeom prst="rect">
            <a:avLst/>
          </a:prstGeom>
        </p:spPr>
      </p:pic>
      <p:pic>
        <p:nvPicPr>
          <p:cNvPr id="42" name="Imagem 41" descr="Gráfico&#10;&#10;Descrição gerada automaticamente com confiança baixa">
            <a:extLst>
              <a:ext uri="{FF2B5EF4-FFF2-40B4-BE49-F238E27FC236}">
                <a16:creationId xmlns:a16="http://schemas.microsoft.com/office/drawing/2014/main" id="{C82F2008-3751-410E-AF7D-D415B627BD67}"/>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078200" y="5016465"/>
            <a:ext cx="1151314" cy="1119627"/>
          </a:xfrm>
          <a:prstGeom prst="rect">
            <a:avLst/>
          </a:prstGeom>
        </p:spPr>
      </p:pic>
      <p:pic>
        <p:nvPicPr>
          <p:cNvPr id="43" name="Imagem 42" descr="Gráfico&#10;&#10;Descrição gerada automaticamente com confiança baixa">
            <a:extLst>
              <a:ext uri="{FF2B5EF4-FFF2-40B4-BE49-F238E27FC236}">
                <a16:creationId xmlns:a16="http://schemas.microsoft.com/office/drawing/2014/main" id="{D174CCEC-A416-411D-BD91-86586330DC24}"/>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905888" y="395324"/>
            <a:ext cx="868426" cy="844525"/>
          </a:xfrm>
          <a:prstGeom prst="rect">
            <a:avLst/>
          </a:prstGeom>
        </p:spPr>
      </p:pic>
      <p:pic>
        <p:nvPicPr>
          <p:cNvPr id="44" name="Imagem 43" descr="Gráfico&#10;&#10;Descrição gerada automaticamente com confiança baixa">
            <a:extLst>
              <a:ext uri="{FF2B5EF4-FFF2-40B4-BE49-F238E27FC236}">
                <a16:creationId xmlns:a16="http://schemas.microsoft.com/office/drawing/2014/main" id="{10CE83B2-C289-4597-BCD1-89A2380C84F1}"/>
              </a:ext>
            </a:extLst>
          </p:cNvPr>
          <p:cNvPicPr>
            <a:picLocks noChangeAspect="1"/>
          </p:cNvPicPr>
          <p:nvPr/>
        </p:nvPicPr>
        <p:blipFill>
          <a:blip r:embed="rId3">
            <a:duotone>
              <a:prstClr val="black"/>
              <a:schemeClr val="bg1">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37462" y="2767962"/>
            <a:ext cx="868426" cy="844525"/>
          </a:xfrm>
          <a:prstGeom prst="rect">
            <a:avLst/>
          </a:prstGeom>
        </p:spPr>
      </p:pic>
      <p:pic>
        <p:nvPicPr>
          <p:cNvPr id="15" name="Imagem 14">
            <a:extLst>
              <a:ext uri="{FF2B5EF4-FFF2-40B4-BE49-F238E27FC236}">
                <a16:creationId xmlns:a16="http://schemas.microsoft.com/office/drawing/2014/main" id="{3D6F1F2A-9972-4B2E-93E1-89F05E360AC4}"/>
              </a:ext>
            </a:extLst>
          </p:cNvPr>
          <p:cNvPicPr>
            <a:picLocks noChangeAspect="1"/>
          </p:cNvPicPr>
          <p:nvPr/>
        </p:nvPicPr>
        <p:blipFill>
          <a:blip r:embed="rId7"/>
          <a:stretch>
            <a:fillRect/>
          </a:stretch>
        </p:blipFill>
        <p:spPr>
          <a:xfrm>
            <a:off x="7878453" y="1652320"/>
            <a:ext cx="4139568" cy="4651200"/>
          </a:xfrm>
          <a:prstGeom prst="rect">
            <a:avLst/>
          </a:prstGeom>
        </p:spPr>
      </p:pic>
      <p:pic>
        <p:nvPicPr>
          <p:cNvPr id="16" name="Picture 4">
            <a:extLst>
              <a:ext uri="{FF2B5EF4-FFF2-40B4-BE49-F238E27FC236}">
                <a16:creationId xmlns:a16="http://schemas.microsoft.com/office/drawing/2014/main" id="{0143E145-E7AE-401C-BFC5-E83752C16D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04" y="3237492"/>
            <a:ext cx="7756364" cy="25596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21E6BA0F-966B-4C04-BB1F-C4B3732DC97D}"/>
              </a:ext>
            </a:extLst>
          </p:cNvPr>
          <p:cNvSpPr txBox="1"/>
          <p:nvPr/>
        </p:nvSpPr>
        <p:spPr>
          <a:xfrm>
            <a:off x="95341" y="6012853"/>
            <a:ext cx="7756365" cy="261610"/>
          </a:xfrm>
          <a:prstGeom prst="rect">
            <a:avLst/>
          </a:prstGeom>
          <a:noFill/>
        </p:spPr>
        <p:txBody>
          <a:bodyPr wrap="square" rtlCol="0">
            <a:spAutoFit/>
          </a:bodyPr>
          <a:lstStyle/>
          <a:p>
            <a:r>
              <a:rPr lang="pt-BR" sz="1100" b="1" dirty="0"/>
              <a:t>Fonte</a:t>
            </a:r>
            <a:r>
              <a:rPr lang="pt-BR" sz="1100" dirty="0"/>
              <a:t>: Desenvolvimento de uma Aplicação Python para atender o Método Ordinal Multicritério de Borda (Acessado em 26 FEV 22)</a:t>
            </a:r>
          </a:p>
        </p:txBody>
      </p:sp>
      <p:sp>
        <p:nvSpPr>
          <p:cNvPr id="18" name="CaixaDeTexto 17">
            <a:extLst>
              <a:ext uri="{FF2B5EF4-FFF2-40B4-BE49-F238E27FC236}">
                <a16:creationId xmlns:a16="http://schemas.microsoft.com/office/drawing/2014/main" id="{B0E6DD9E-6A8F-46A1-AAD4-D229D8150E25}"/>
              </a:ext>
            </a:extLst>
          </p:cNvPr>
          <p:cNvSpPr txBox="1"/>
          <p:nvPr/>
        </p:nvSpPr>
        <p:spPr>
          <a:xfrm>
            <a:off x="126957" y="1180885"/>
            <a:ext cx="7674969" cy="1646605"/>
          </a:xfrm>
          <a:prstGeom prst="rect">
            <a:avLst/>
          </a:prstGeom>
          <a:noFill/>
        </p:spPr>
        <p:txBody>
          <a:bodyPr wrap="square" rtlCol="0">
            <a:spAutoFit/>
          </a:bodyPr>
          <a:lstStyle/>
          <a:p>
            <a:pPr algn="ctr">
              <a:spcBef>
                <a:spcPts val="300"/>
              </a:spcBef>
              <a:spcAft>
                <a:spcPts val="300"/>
              </a:spcAft>
            </a:pPr>
            <a:r>
              <a:rPr lang="pt-BR" sz="3200" b="1" dirty="0">
                <a:latin typeface="Bahnschrift SemiBold" panose="020B0502040204020203" pitchFamily="34" charset="0"/>
              </a:rPr>
              <a:t>Dados Cardinais</a:t>
            </a:r>
          </a:p>
          <a:p>
            <a:pPr algn="just">
              <a:spcBef>
                <a:spcPts val="300"/>
              </a:spcBef>
              <a:spcAft>
                <a:spcPts val="300"/>
              </a:spcAft>
            </a:pPr>
            <a:r>
              <a:rPr lang="pt-BR" sz="3200" dirty="0">
                <a:latin typeface="Bahnschrift Light" panose="020B0502040204020203" pitchFamily="34" charset="0"/>
              </a:rPr>
              <a:t>São dados que exprimem um valor absoluto.</a:t>
            </a:r>
          </a:p>
        </p:txBody>
      </p:sp>
    </p:spTree>
    <p:extLst>
      <p:ext uri="{BB962C8B-B14F-4D97-AF65-F5344CB8AC3E}">
        <p14:creationId xmlns:p14="http://schemas.microsoft.com/office/powerpoint/2010/main" val="3123510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91431"/>
            </a:gs>
            <a:gs pos="74000">
              <a:srgbClr val="082048"/>
            </a:gs>
            <a:gs pos="100000">
              <a:srgbClr val="09224B"/>
            </a:gs>
          </a:gsLst>
          <a:lin ang="5400000" scaled="1"/>
          <a:tileRect/>
        </a:gra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CaixaDeTexto 32">
            <a:extLst>
              <a:ext uri="{FF2B5EF4-FFF2-40B4-BE49-F238E27FC236}">
                <a16:creationId xmlns:a16="http://schemas.microsoft.com/office/drawing/2014/main" id="{2B793035-2FD4-4154-91CD-1538D5BEC3B0}"/>
              </a:ext>
            </a:extLst>
          </p:cNvPr>
          <p:cNvSpPr txBox="1"/>
          <p:nvPr/>
        </p:nvSpPr>
        <p:spPr>
          <a:xfrm>
            <a:off x="-2" y="6488668"/>
            <a:ext cx="12192002" cy="307777"/>
          </a:xfrm>
          <a:prstGeom prst="rect">
            <a:avLst/>
          </a:prstGeom>
          <a:noFill/>
        </p:spPr>
        <p:txBody>
          <a:bodyPr wrap="square" rtlCol="0">
            <a:spAutoFit/>
          </a:bodyPr>
          <a:lstStyle/>
          <a:p>
            <a:pPr algn="ctr"/>
            <a:r>
              <a:rPr lang="pt-BR" sz="1400" dirty="0">
                <a:solidFill>
                  <a:schemeClr val="bg1"/>
                </a:solidFill>
              </a:rPr>
              <a:t>@2022, Onédio Siqueira Seabra Junior – Todos os direitos reservados</a:t>
            </a:r>
          </a:p>
        </p:txBody>
      </p:sp>
      <p:pic>
        <p:nvPicPr>
          <p:cNvPr id="39" name="Imagem 38" descr="Gráfico&#10;&#10;Descrição gerada automaticamente com confiança baixa">
            <a:extLst>
              <a:ext uri="{FF2B5EF4-FFF2-40B4-BE49-F238E27FC236}">
                <a16:creationId xmlns:a16="http://schemas.microsoft.com/office/drawing/2014/main" id="{DF6FEAE3-EF64-4016-961E-3FFB521D6F70}"/>
              </a:ext>
            </a:extLst>
          </p:cNvPr>
          <p:cNvPicPr>
            <a:picLocks noChangeAspect="1"/>
          </p:cNvPicPr>
          <p:nvPr/>
        </p:nvPicPr>
        <p:blipFill>
          <a:blip r:embed="rId2">
            <a:duotone>
              <a:prstClr val="black"/>
              <a:schemeClr val="bg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48163" y="-118330"/>
            <a:ext cx="1151314" cy="1119627"/>
          </a:xfrm>
          <a:prstGeom prst="rect">
            <a:avLst/>
          </a:prstGeom>
        </p:spPr>
      </p:pic>
      <p:pic>
        <p:nvPicPr>
          <p:cNvPr id="41" name="Imagem 40" descr="Gráfico&#10;&#10;Descrição gerada automaticamente com confiança baixa">
            <a:extLst>
              <a:ext uri="{FF2B5EF4-FFF2-40B4-BE49-F238E27FC236}">
                <a16:creationId xmlns:a16="http://schemas.microsoft.com/office/drawing/2014/main" id="{3168C994-44DF-468A-8196-7DB1B9426E0F}"/>
              </a:ext>
            </a:extLst>
          </p:cNvPr>
          <p:cNvPicPr>
            <a:picLocks noChangeAspect="1"/>
          </p:cNvPicPr>
          <p:nvPr/>
        </p:nvPicPr>
        <p:blipFill>
          <a:blip r:embed="rId2">
            <a:duotone>
              <a:prstClr val="black"/>
              <a:schemeClr val="bg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509619" y="6121127"/>
            <a:ext cx="755885" cy="735081"/>
          </a:xfrm>
          <a:prstGeom prst="rect">
            <a:avLst/>
          </a:prstGeom>
        </p:spPr>
      </p:pic>
      <p:pic>
        <p:nvPicPr>
          <p:cNvPr id="42" name="Imagem 41" descr="Gráfico&#10;&#10;Descrição gerada automaticamente com confiança baixa">
            <a:extLst>
              <a:ext uri="{FF2B5EF4-FFF2-40B4-BE49-F238E27FC236}">
                <a16:creationId xmlns:a16="http://schemas.microsoft.com/office/drawing/2014/main" id="{EE89159B-D091-4656-9140-929946116D57}"/>
              </a:ext>
            </a:extLst>
          </p:cNvPr>
          <p:cNvPicPr>
            <a:picLocks noChangeAspect="1"/>
          </p:cNvPicPr>
          <p:nvPr/>
        </p:nvPicPr>
        <p:blipFill>
          <a:blip r:embed="rId2">
            <a:duotone>
              <a:prstClr val="black"/>
              <a:schemeClr val="bg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95458" y="5886573"/>
            <a:ext cx="1151314" cy="1119627"/>
          </a:xfrm>
          <a:prstGeom prst="rect">
            <a:avLst/>
          </a:prstGeom>
        </p:spPr>
      </p:pic>
      <p:pic>
        <p:nvPicPr>
          <p:cNvPr id="48" name="Imagem 47" descr="Gráfico&#10;&#10;Descrição gerada automaticamente com confiança baixa">
            <a:extLst>
              <a:ext uri="{FF2B5EF4-FFF2-40B4-BE49-F238E27FC236}">
                <a16:creationId xmlns:a16="http://schemas.microsoft.com/office/drawing/2014/main" id="{B55ECB57-8A6B-4ACD-AE1E-B17FEEBEFA01}"/>
              </a:ext>
            </a:extLst>
          </p:cNvPr>
          <p:cNvPicPr>
            <a:picLocks noChangeAspect="1"/>
          </p:cNvPicPr>
          <p:nvPr/>
        </p:nvPicPr>
        <p:blipFill>
          <a:blip r:embed="rId2">
            <a:duotone>
              <a:prstClr val="black"/>
              <a:schemeClr val="bg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1529825" y="-230437"/>
            <a:ext cx="868426" cy="844525"/>
          </a:xfrm>
          <a:prstGeom prst="rect">
            <a:avLst/>
          </a:prstGeom>
        </p:spPr>
      </p:pic>
      <p:sp>
        <p:nvSpPr>
          <p:cNvPr id="55" name="CaixaDeTexto 54">
            <a:extLst>
              <a:ext uri="{FF2B5EF4-FFF2-40B4-BE49-F238E27FC236}">
                <a16:creationId xmlns:a16="http://schemas.microsoft.com/office/drawing/2014/main" id="{B08DE3BD-F0FC-45DE-9A1C-D24281B3AC9B}"/>
              </a:ext>
            </a:extLst>
          </p:cNvPr>
          <p:cNvSpPr txBox="1"/>
          <p:nvPr/>
        </p:nvSpPr>
        <p:spPr>
          <a:xfrm>
            <a:off x="327494" y="245616"/>
            <a:ext cx="6013185" cy="1015663"/>
          </a:xfrm>
          <a:prstGeom prst="rect">
            <a:avLst/>
          </a:prstGeom>
          <a:noFill/>
        </p:spPr>
        <p:txBody>
          <a:bodyPr wrap="none" rtlCol="0">
            <a:spAutoFit/>
          </a:bodyPr>
          <a:lstStyle/>
          <a:p>
            <a:r>
              <a:rPr lang="pt-BR" sz="6000" b="1" dirty="0">
                <a:solidFill>
                  <a:schemeClr val="bg1"/>
                </a:solidFill>
                <a:effectLst>
                  <a:outerShdw blurRad="38100" dist="38100" dir="2700000" algn="tl">
                    <a:srgbClr val="000000">
                      <a:alpha val="43137"/>
                    </a:srgbClr>
                  </a:outerShdw>
                </a:effectLst>
                <a:latin typeface="Bahnschrift SemiBold" panose="020B0502040204020203" pitchFamily="34" charset="0"/>
              </a:rPr>
              <a:t>M</a:t>
            </a:r>
            <a:r>
              <a:rPr lang="pt-BR" sz="6000" dirty="0">
                <a:solidFill>
                  <a:schemeClr val="bg1"/>
                </a:solidFill>
                <a:effectLst>
                  <a:outerShdw blurRad="38100" dist="38100" dir="2700000" algn="tl">
                    <a:srgbClr val="000000">
                      <a:alpha val="43137"/>
                    </a:srgbClr>
                  </a:outerShdw>
                </a:effectLst>
                <a:latin typeface="Bahnschrift SemiBold" panose="020B0502040204020203" pitchFamily="34" charset="0"/>
              </a:rPr>
              <a:t>étodo de Borda</a:t>
            </a:r>
          </a:p>
        </p:txBody>
      </p:sp>
      <p:grpSp>
        <p:nvGrpSpPr>
          <p:cNvPr id="115" name="Agrupar 114">
            <a:extLst>
              <a:ext uri="{FF2B5EF4-FFF2-40B4-BE49-F238E27FC236}">
                <a16:creationId xmlns:a16="http://schemas.microsoft.com/office/drawing/2014/main" id="{5800227C-5BB2-4C33-86A3-9A66849197CE}"/>
              </a:ext>
            </a:extLst>
          </p:cNvPr>
          <p:cNvGrpSpPr/>
          <p:nvPr/>
        </p:nvGrpSpPr>
        <p:grpSpPr>
          <a:xfrm>
            <a:off x="308779" y="1703363"/>
            <a:ext cx="11574443" cy="4637107"/>
            <a:chOff x="0" y="1703363"/>
            <a:chExt cx="11574443" cy="4637107"/>
          </a:xfrm>
        </p:grpSpPr>
        <p:sp>
          <p:nvSpPr>
            <p:cNvPr id="29" name="CaixaDeTexto 28">
              <a:extLst>
                <a:ext uri="{FF2B5EF4-FFF2-40B4-BE49-F238E27FC236}">
                  <a16:creationId xmlns:a16="http://schemas.microsoft.com/office/drawing/2014/main" id="{11608B9A-C06B-4899-93A9-20609B22AA46}"/>
                </a:ext>
              </a:extLst>
            </p:cNvPr>
            <p:cNvSpPr txBox="1"/>
            <p:nvPr/>
          </p:nvSpPr>
          <p:spPr>
            <a:xfrm>
              <a:off x="0" y="5013444"/>
              <a:ext cx="2630658" cy="338554"/>
            </a:xfrm>
            <a:prstGeom prst="rect">
              <a:avLst/>
            </a:prstGeom>
            <a:noFill/>
          </p:spPr>
          <p:txBody>
            <a:bodyPr wrap="square" rtlCol="0">
              <a:spAutoFit/>
            </a:bodyPr>
            <a:lstStyle/>
            <a:p>
              <a:pPr algn="ctr"/>
              <a:endParaRPr lang="pt-BR" sz="1600" dirty="0">
                <a:solidFill>
                  <a:schemeClr val="bg1"/>
                </a:solidFill>
              </a:endParaRPr>
            </a:p>
          </p:txBody>
        </p:sp>
        <p:cxnSp>
          <p:nvCxnSpPr>
            <p:cNvPr id="59" name="Conector reto 58">
              <a:extLst>
                <a:ext uri="{FF2B5EF4-FFF2-40B4-BE49-F238E27FC236}">
                  <a16:creationId xmlns:a16="http://schemas.microsoft.com/office/drawing/2014/main" id="{89546B2E-5329-445F-868C-86F68D41CDD6}"/>
                </a:ext>
              </a:extLst>
            </p:cNvPr>
            <p:cNvCxnSpPr>
              <a:cxnSpLocks/>
            </p:cNvCxnSpPr>
            <p:nvPr/>
          </p:nvCxnSpPr>
          <p:spPr>
            <a:xfrm>
              <a:off x="732970" y="3609825"/>
              <a:ext cx="10726057" cy="0"/>
            </a:xfrm>
            <a:prstGeom prst="line">
              <a:avLst/>
            </a:prstGeom>
            <a:ln w="28575">
              <a:solidFill>
                <a:schemeClr val="bg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2" name="Agrupar 61">
              <a:extLst>
                <a:ext uri="{FF2B5EF4-FFF2-40B4-BE49-F238E27FC236}">
                  <a16:creationId xmlns:a16="http://schemas.microsoft.com/office/drawing/2014/main" id="{F52C2446-8C3E-4F13-A929-31DA97FB8780}"/>
                </a:ext>
              </a:extLst>
            </p:cNvPr>
            <p:cNvGrpSpPr/>
            <p:nvPr/>
          </p:nvGrpSpPr>
          <p:grpSpPr>
            <a:xfrm>
              <a:off x="1760054" y="3334425"/>
              <a:ext cx="550800" cy="550800"/>
              <a:chOff x="1760054" y="3145740"/>
              <a:chExt cx="550800" cy="550800"/>
            </a:xfrm>
          </p:grpSpPr>
          <p:sp>
            <p:nvSpPr>
              <p:cNvPr id="60" name="Elipse 59">
                <a:extLst>
                  <a:ext uri="{FF2B5EF4-FFF2-40B4-BE49-F238E27FC236}">
                    <a16:creationId xmlns:a16="http://schemas.microsoft.com/office/drawing/2014/main" id="{6DBFFD80-A3E2-40C7-B0FC-4F5480871D3C}"/>
                  </a:ext>
                </a:extLst>
              </p:cNvPr>
              <p:cNvSpPr/>
              <p:nvPr/>
            </p:nvSpPr>
            <p:spPr>
              <a:xfrm>
                <a:off x="1832054" y="3217740"/>
                <a:ext cx="406800" cy="40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tx1"/>
                    </a:solidFill>
                  </a:rPr>
                  <a:t>1</a:t>
                </a:r>
                <a:endParaRPr lang="pt-BR" b="1" dirty="0">
                  <a:solidFill>
                    <a:schemeClr val="tx1"/>
                  </a:solidFill>
                </a:endParaRPr>
              </a:p>
            </p:txBody>
          </p:sp>
          <p:sp>
            <p:nvSpPr>
              <p:cNvPr id="61" name="Elipse 60">
                <a:extLst>
                  <a:ext uri="{FF2B5EF4-FFF2-40B4-BE49-F238E27FC236}">
                    <a16:creationId xmlns:a16="http://schemas.microsoft.com/office/drawing/2014/main" id="{905696B9-C601-4B4D-81EC-32C6E56F4896}"/>
                  </a:ext>
                </a:extLst>
              </p:cNvPr>
              <p:cNvSpPr/>
              <p:nvPr/>
            </p:nvSpPr>
            <p:spPr>
              <a:xfrm>
                <a:off x="1760054" y="3145740"/>
                <a:ext cx="550800" cy="550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3" name="Agrupar 62">
              <a:extLst>
                <a:ext uri="{FF2B5EF4-FFF2-40B4-BE49-F238E27FC236}">
                  <a16:creationId xmlns:a16="http://schemas.microsoft.com/office/drawing/2014/main" id="{D7922C07-933E-46C6-8B8C-22BDE2BFA3A8}"/>
                </a:ext>
              </a:extLst>
            </p:cNvPr>
            <p:cNvGrpSpPr/>
            <p:nvPr/>
          </p:nvGrpSpPr>
          <p:grpSpPr>
            <a:xfrm>
              <a:off x="5731408" y="3350145"/>
              <a:ext cx="550800" cy="550800"/>
              <a:chOff x="1760054" y="3145740"/>
              <a:chExt cx="550800" cy="550800"/>
            </a:xfrm>
          </p:grpSpPr>
          <p:sp>
            <p:nvSpPr>
              <p:cNvPr id="64" name="Elipse 63">
                <a:extLst>
                  <a:ext uri="{FF2B5EF4-FFF2-40B4-BE49-F238E27FC236}">
                    <a16:creationId xmlns:a16="http://schemas.microsoft.com/office/drawing/2014/main" id="{758EC741-87BA-411E-96B6-E4E9BB5892CC}"/>
                  </a:ext>
                </a:extLst>
              </p:cNvPr>
              <p:cNvSpPr/>
              <p:nvPr/>
            </p:nvSpPr>
            <p:spPr>
              <a:xfrm>
                <a:off x="1832054" y="3217740"/>
                <a:ext cx="406800" cy="40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tx1"/>
                    </a:solidFill>
                  </a:rPr>
                  <a:t>2</a:t>
                </a:r>
                <a:endParaRPr lang="pt-BR" sz="2400" dirty="0"/>
              </a:p>
            </p:txBody>
          </p:sp>
          <p:sp>
            <p:nvSpPr>
              <p:cNvPr id="65" name="Elipse 64">
                <a:extLst>
                  <a:ext uri="{FF2B5EF4-FFF2-40B4-BE49-F238E27FC236}">
                    <a16:creationId xmlns:a16="http://schemas.microsoft.com/office/drawing/2014/main" id="{12FCE11D-ED4C-4325-AC53-AF65E51807A3}"/>
                  </a:ext>
                </a:extLst>
              </p:cNvPr>
              <p:cNvSpPr/>
              <p:nvPr/>
            </p:nvSpPr>
            <p:spPr>
              <a:xfrm>
                <a:off x="1760054" y="3145740"/>
                <a:ext cx="550800" cy="550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6" name="Agrupar 65">
              <a:extLst>
                <a:ext uri="{FF2B5EF4-FFF2-40B4-BE49-F238E27FC236}">
                  <a16:creationId xmlns:a16="http://schemas.microsoft.com/office/drawing/2014/main" id="{2A59F953-D1AA-4B8D-911A-C68DD67CD863}"/>
                </a:ext>
              </a:extLst>
            </p:cNvPr>
            <p:cNvGrpSpPr/>
            <p:nvPr/>
          </p:nvGrpSpPr>
          <p:grpSpPr>
            <a:xfrm>
              <a:off x="9702762" y="3385478"/>
              <a:ext cx="550800" cy="550800"/>
              <a:chOff x="1760054" y="3145740"/>
              <a:chExt cx="550800" cy="550800"/>
            </a:xfrm>
          </p:grpSpPr>
          <p:sp>
            <p:nvSpPr>
              <p:cNvPr id="67" name="Elipse 66">
                <a:extLst>
                  <a:ext uri="{FF2B5EF4-FFF2-40B4-BE49-F238E27FC236}">
                    <a16:creationId xmlns:a16="http://schemas.microsoft.com/office/drawing/2014/main" id="{1CA0692E-F104-4BCE-8B25-870D4252DF25}"/>
                  </a:ext>
                </a:extLst>
              </p:cNvPr>
              <p:cNvSpPr/>
              <p:nvPr/>
            </p:nvSpPr>
            <p:spPr>
              <a:xfrm>
                <a:off x="1832054" y="3217740"/>
                <a:ext cx="406800" cy="40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b="1" dirty="0">
                    <a:solidFill>
                      <a:schemeClr val="tx1"/>
                    </a:solidFill>
                  </a:rPr>
                  <a:t>3</a:t>
                </a:r>
                <a:endParaRPr lang="pt-BR" b="1" dirty="0">
                  <a:solidFill>
                    <a:schemeClr val="tx1"/>
                  </a:solidFill>
                </a:endParaRPr>
              </a:p>
            </p:txBody>
          </p:sp>
          <p:sp>
            <p:nvSpPr>
              <p:cNvPr id="68" name="Elipse 67">
                <a:extLst>
                  <a:ext uri="{FF2B5EF4-FFF2-40B4-BE49-F238E27FC236}">
                    <a16:creationId xmlns:a16="http://schemas.microsoft.com/office/drawing/2014/main" id="{B1A9B368-601A-4560-83FD-E0766391DB0C}"/>
                  </a:ext>
                </a:extLst>
              </p:cNvPr>
              <p:cNvSpPr/>
              <p:nvPr/>
            </p:nvSpPr>
            <p:spPr>
              <a:xfrm>
                <a:off x="1760054" y="3145740"/>
                <a:ext cx="550800" cy="5508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73" name="Conector reto 72">
              <a:extLst>
                <a:ext uri="{FF2B5EF4-FFF2-40B4-BE49-F238E27FC236}">
                  <a16:creationId xmlns:a16="http://schemas.microsoft.com/office/drawing/2014/main" id="{7C027A17-492E-4620-AE52-D121E98CE6BC}"/>
                </a:ext>
              </a:extLst>
            </p:cNvPr>
            <p:cNvCxnSpPr>
              <a:cxnSpLocks/>
            </p:cNvCxnSpPr>
            <p:nvPr/>
          </p:nvCxnSpPr>
          <p:spPr>
            <a:xfrm flipV="1">
              <a:off x="2035454" y="2822071"/>
              <a:ext cx="0" cy="37737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Conector reto 74">
              <a:extLst>
                <a:ext uri="{FF2B5EF4-FFF2-40B4-BE49-F238E27FC236}">
                  <a16:creationId xmlns:a16="http://schemas.microsoft.com/office/drawing/2014/main" id="{4C081541-876F-4039-8C27-FE40F80542CC}"/>
                </a:ext>
              </a:extLst>
            </p:cNvPr>
            <p:cNvCxnSpPr>
              <a:cxnSpLocks/>
            </p:cNvCxnSpPr>
            <p:nvPr/>
          </p:nvCxnSpPr>
          <p:spPr>
            <a:xfrm flipV="1">
              <a:off x="6006808" y="2822071"/>
              <a:ext cx="0" cy="37737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Conector reto 75">
              <a:extLst>
                <a:ext uri="{FF2B5EF4-FFF2-40B4-BE49-F238E27FC236}">
                  <a16:creationId xmlns:a16="http://schemas.microsoft.com/office/drawing/2014/main" id="{92E1D47F-5645-4A06-8A33-76394ADB36EC}"/>
                </a:ext>
              </a:extLst>
            </p:cNvPr>
            <p:cNvCxnSpPr>
              <a:cxnSpLocks/>
            </p:cNvCxnSpPr>
            <p:nvPr/>
          </p:nvCxnSpPr>
          <p:spPr>
            <a:xfrm flipV="1">
              <a:off x="9978162" y="2822071"/>
              <a:ext cx="0" cy="37737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7" name="Elipse 76">
              <a:extLst>
                <a:ext uri="{FF2B5EF4-FFF2-40B4-BE49-F238E27FC236}">
                  <a16:creationId xmlns:a16="http://schemas.microsoft.com/office/drawing/2014/main" id="{E0B5467E-4767-4627-BA77-A11B18154B9F}"/>
                </a:ext>
              </a:extLst>
            </p:cNvPr>
            <p:cNvSpPr/>
            <p:nvPr/>
          </p:nvSpPr>
          <p:spPr>
            <a:xfrm>
              <a:off x="1616285" y="1703363"/>
              <a:ext cx="828000" cy="8280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Elipse 77">
              <a:extLst>
                <a:ext uri="{FF2B5EF4-FFF2-40B4-BE49-F238E27FC236}">
                  <a16:creationId xmlns:a16="http://schemas.microsoft.com/office/drawing/2014/main" id="{3F8A3BB0-DA9D-432C-87D1-99A8E988F4E7}"/>
                </a:ext>
              </a:extLst>
            </p:cNvPr>
            <p:cNvSpPr/>
            <p:nvPr/>
          </p:nvSpPr>
          <p:spPr>
            <a:xfrm>
              <a:off x="5592808" y="1703363"/>
              <a:ext cx="828000" cy="8280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Elipse 78">
              <a:extLst>
                <a:ext uri="{FF2B5EF4-FFF2-40B4-BE49-F238E27FC236}">
                  <a16:creationId xmlns:a16="http://schemas.microsoft.com/office/drawing/2014/main" id="{39507137-99E6-41CB-873A-E7159DDF2B1E}"/>
                </a:ext>
              </a:extLst>
            </p:cNvPr>
            <p:cNvSpPr/>
            <p:nvPr/>
          </p:nvSpPr>
          <p:spPr>
            <a:xfrm>
              <a:off x="9564162" y="1703363"/>
              <a:ext cx="828000" cy="828000"/>
            </a:xfrm>
            <a:prstGeom prst="ellipse">
              <a:avLst/>
            </a:pr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0" name="Imagem 79" descr="Imagem em preto e branco&#10;&#10;Descrição gerada automaticamente com confiança média">
              <a:extLst>
                <a:ext uri="{FF2B5EF4-FFF2-40B4-BE49-F238E27FC236}">
                  <a16:creationId xmlns:a16="http://schemas.microsoft.com/office/drawing/2014/main" id="{F5A32ECA-A898-44E0-8E2A-E6D03E571B5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54327" y="2087796"/>
              <a:ext cx="2123270" cy="612903"/>
            </a:xfrm>
            <a:prstGeom prst="rect">
              <a:avLst/>
            </a:prstGeom>
          </p:spPr>
        </p:pic>
        <p:pic>
          <p:nvPicPr>
            <p:cNvPr id="81" name="Imagem 80" descr="Imagem em preto e branco&#10;&#10;Descrição gerada automaticamente com confiança média">
              <a:extLst>
                <a:ext uri="{FF2B5EF4-FFF2-40B4-BE49-F238E27FC236}">
                  <a16:creationId xmlns:a16="http://schemas.microsoft.com/office/drawing/2014/main" id="{74512507-7C83-4882-A73F-44027430065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114403" y="2151240"/>
              <a:ext cx="2123270" cy="612903"/>
            </a:xfrm>
            <a:prstGeom prst="rect">
              <a:avLst/>
            </a:prstGeom>
          </p:spPr>
        </p:pic>
        <p:grpSp>
          <p:nvGrpSpPr>
            <p:cNvPr id="85" name="Agrupar 84">
              <a:extLst>
                <a:ext uri="{FF2B5EF4-FFF2-40B4-BE49-F238E27FC236}">
                  <a16:creationId xmlns:a16="http://schemas.microsoft.com/office/drawing/2014/main" id="{7E9D74DE-1F1C-4CE0-903F-06D455592E4A}"/>
                </a:ext>
              </a:extLst>
            </p:cNvPr>
            <p:cNvGrpSpPr/>
            <p:nvPr/>
          </p:nvGrpSpPr>
          <p:grpSpPr>
            <a:xfrm>
              <a:off x="466371" y="4058607"/>
              <a:ext cx="3148205" cy="2281863"/>
              <a:chOff x="624786" y="4177870"/>
              <a:chExt cx="3148205" cy="1858407"/>
            </a:xfrm>
          </p:grpSpPr>
          <p:sp>
            <p:nvSpPr>
              <p:cNvPr id="82" name="Triângulo isósceles 81">
                <a:extLst>
                  <a:ext uri="{FF2B5EF4-FFF2-40B4-BE49-F238E27FC236}">
                    <a16:creationId xmlns:a16="http://schemas.microsoft.com/office/drawing/2014/main" id="{382BE22B-EA24-48B3-A5FF-6D493625948E}"/>
                  </a:ext>
                </a:extLst>
              </p:cNvPr>
              <p:cNvSpPr/>
              <p:nvPr/>
            </p:nvSpPr>
            <p:spPr>
              <a:xfrm>
                <a:off x="1793560" y="4177870"/>
                <a:ext cx="810656" cy="4113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Cantos Arredondados 83">
                <a:extLst>
                  <a:ext uri="{FF2B5EF4-FFF2-40B4-BE49-F238E27FC236}">
                    <a16:creationId xmlns:a16="http://schemas.microsoft.com/office/drawing/2014/main" id="{A7A2F948-E928-461B-886F-959C1CBE3ADF}"/>
                  </a:ext>
                </a:extLst>
              </p:cNvPr>
              <p:cNvSpPr/>
              <p:nvPr/>
            </p:nvSpPr>
            <p:spPr>
              <a:xfrm>
                <a:off x="624786" y="4589222"/>
                <a:ext cx="3148205" cy="1447055"/>
              </a:xfrm>
              <a:prstGeom prst="roundRect">
                <a:avLst>
                  <a:gd name="adj" fmla="val 130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dirty="0">
                    <a:solidFill>
                      <a:schemeClr val="tx1"/>
                    </a:solidFill>
                    <a:latin typeface="Bahnschrift SemiLight SemiConde" panose="020B0502040204020203" pitchFamily="34" charset="0"/>
                  </a:rPr>
                  <a:t>Proposto por Jean Charles de Borda (1773–1799), sendo um método que utiliza uma escala ordinal.</a:t>
                </a:r>
              </a:p>
            </p:txBody>
          </p:sp>
        </p:grpSp>
        <p:pic>
          <p:nvPicPr>
            <p:cNvPr id="87" name="Imagem 86" descr="Forma&#10;&#10;Descrição gerada automaticamente com confiança baixa">
              <a:extLst>
                <a:ext uri="{FF2B5EF4-FFF2-40B4-BE49-F238E27FC236}">
                  <a16:creationId xmlns:a16="http://schemas.microsoft.com/office/drawing/2014/main" id="{40795DDB-CB08-4F5F-AE13-E2924E21C81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723130" y="1810208"/>
              <a:ext cx="614311" cy="614311"/>
            </a:xfrm>
            <a:prstGeom prst="rect">
              <a:avLst/>
            </a:prstGeom>
          </p:spPr>
        </p:pic>
        <p:pic>
          <p:nvPicPr>
            <p:cNvPr id="88" name="Imagem 87" descr="Forma&#10;&#10;Descrição gerada automaticamente com confiança baixa">
              <a:extLst>
                <a:ext uri="{FF2B5EF4-FFF2-40B4-BE49-F238E27FC236}">
                  <a16:creationId xmlns:a16="http://schemas.microsoft.com/office/drawing/2014/main" id="{F5BFB918-718B-4608-99C8-B7638909B29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697068" y="1810208"/>
              <a:ext cx="614311" cy="614311"/>
            </a:xfrm>
            <a:prstGeom prst="rect">
              <a:avLst/>
            </a:prstGeom>
          </p:spPr>
        </p:pic>
        <p:pic>
          <p:nvPicPr>
            <p:cNvPr id="89" name="Imagem 88" descr="Forma&#10;&#10;Descrição gerada automaticamente com confiança baixa">
              <a:extLst>
                <a:ext uri="{FF2B5EF4-FFF2-40B4-BE49-F238E27FC236}">
                  <a16:creationId xmlns:a16="http://schemas.microsoft.com/office/drawing/2014/main" id="{53CE8E11-038E-4EB9-AF02-1618522A748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671007" y="1810208"/>
              <a:ext cx="614311" cy="614311"/>
            </a:xfrm>
            <a:prstGeom prst="rect">
              <a:avLst/>
            </a:prstGeom>
          </p:spPr>
        </p:pic>
        <p:grpSp>
          <p:nvGrpSpPr>
            <p:cNvPr id="96" name="Agrupar 95">
              <a:extLst>
                <a:ext uri="{FF2B5EF4-FFF2-40B4-BE49-F238E27FC236}">
                  <a16:creationId xmlns:a16="http://schemas.microsoft.com/office/drawing/2014/main" id="{0DB0F390-049A-4A19-8444-6D18CAD4C1B9}"/>
                </a:ext>
              </a:extLst>
            </p:cNvPr>
            <p:cNvGrpSpPr/>
            <p:nvPr/>
          </p:nvGrpSpPr>
          <p:grpSpPr>
            <a:xfrm>
              <a:off x="4452980" y="4058605"/>
              <a:ext cx="3148205" cy="2281863"/>
              <a:chOff x="624786" y="4177870"/>
              <a:chExt cx="3148205" cy="1858407"/>
            </a:xfrm>
          </p:grpSpPr>
          <p:sp>
            <p:nvSpPr>
              <p:cNvPr id="97" name="Triângulo isósceles 96">
                <a:extLst>
                  <a:ext uri="{FF2B5EF4-FFF2-40B4-BE49-F238E27FC236}">
                    <a16:creationId xmlns:a16="http://schemas.microsoft.com/office/drawing/2014/main" id="{A5601FFD-581B-4F08-879B-72F86B1DEBB9}"/>
                  </a:ext>
                </a:extLst>
              </p:cNvPr>
              <p:cNvSpPr/>
              <p:nvPr/>
            </p:nvSpPr>
            <p:spPr>
              <a:xfrm>
                <a:off x="1793560" y="4177870"/>
                <a:ext cx="810656" cy="4113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tângulo: Cantos Arredondados 97">
                <a:extLst>
                  <a:ext uri="{FF2B5EF4-FFF2-40B4-BE49-F238E27FC236}">
                    <a16:creationId xmlns:a16="http://schemas.microsoft.com/office/drawing/2014/main" id="{733E18EE-7582-4320-8273-F9A90D9C2553}"/>
                  </a:ext>
                </a:extLst>
              </p:cNvPr>
              <p:cNvSpPr/>
              <p:nvPr/>
            </p:nvSpPr>
            <p:spPr>
              <a:xfrm>
                <a:off x="624786" y="4589222"/>
                <a:ext cx="3148205" cy="1447055"/>
              </a:xfrm>
              <a:prstGeom prst="roundRect">
                <a:avLst>
                  <a:gd name="adj" fmla="val 130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dirty="0">
                    <a:solidFill>
                      <a:schemeClr val="tx1"/>
                    </a:solidFill>
                    <a:latin typeface="Bahnschrift SemiLight SemiConde" panose="020B0502040204020203" pitchFamily="34" charset="0"/>
                  </a:rPr>
                  <a:t>É um método robusto, simples e de fácil implementação, que atende a necessidade de apresentação de resultados baseados em critério de seleção.</a:t>
                </a:r>
              </a:p>
            </p:txBody>
          </p:sp>
        </p:grpSp>
        <p:grpSp>
          <p:nvGrpSpPr>
            <p:cNvPr id="99" name="Agrupar 98">
              <a:extLst>
                <a:ext uri="{FF2B5EF4-FFF2-40B4-BE49-F238E27FC236}">
                  <a16:creationId xmlns:a16="http://schemas.microsoft.com/office/drawing/2014/main" id="{68FCF18F-037B-47B6-AD46-E45283BD550B}"/>
                </a:ext>
              </a:extLst>
            </p:cNvPr>
            <p:cNvGrpSpPr/>
            <p:nvPr/>
          </p:nvGrpSpPr>
          <p:grpSpPr>
            <a:xfrm>
              <a:off x="8426238" y="4058605"/>
              <a:ext cx="3148205" cy="2281863"/>
              <a:chOff x="624786" y="4177870"/>
              <a:chExt cx="3148205" cy="1858407"/>
            </a:xfrm>
          </p:grpSpPr>
          <p:sp>
            <p:nvSpPr>
              <p:cNvPr id="100" name="Triângulo isósceles 99">
                <a:extLst>
                  <a:ext uri="{FF2B5EF4-FFF2-40B4-BE49-F238E27FC236}">
                    <a16:creationId xmlns:a16="http://schemas.microsoft.com/office/drawing/2014/main" id="{A881328F-852A-4761-9C75-99B21E29AE03}"/>
                  </a:ext>
                </a:extLst>
              </p:cNvPr>
              <p:cNvSpPr/>
              <p:nvPr/>
            </p:nvSpPr>
            <p:spPr>
              <a:xfrm>
                <a:off x="1793560" y="4177870"/>
                <a:ext cx="810656" cy="4113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Cantos Arredondados 100">
                <a:extLst>
                  <a:ext uri="{FF2B5EF4-FFF2-40B4-BE49-F238E27FC236}">
                    <a16:creationId xmlns:a16="http://schemas.microsoft.com/office/drawing/2014/main" id="{0AD02B4B-F06A-40DD-926F-4ABEDA1A981B}"/>
                  </a:ext>
                </a:extLst>
              </p:cNvPr>
              <p:cNvSpPr/>
              <p:nvPr/>
            </p:nvSpPr>
            <p:spPr>
              <a:xfrm>
                <a:off x="624786" y="4589222"/>
                <a:ext cx="3148205" cy="1447055"/>
              </a:xfrm>
              <a:prstGeom prst="roundRect">
                <a:avLst>
                  <a:gd name="adj" fmla="val 130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BR" dirty="0">
                    <a:solidFill>
                      <a:schemeClr val="tx1"/>
                    </a:solidFill>
                    <a:latin typeface="Bahnschrift SemiLight SemiConde" panose="020B0502040204020203" pitchFamily="34" charset="0"/>
                  </a:rPr>
                  <a:t>Apesar de muitos descartarem a adoção dos métodos ordinais, ainda é um método muito satisfatório.</a:t>
                </a:r>
              </a:p>
            </p:txBody>
          </p:sp>
        </p:grpSp>
        <p:pic>
          <p:nvPicPr>
            <p:cNvPr id="103" name="Imagem 102" descr="Imagem em preto e branco com texto preto sobre fundo branco&#10;&#10;Descrição gerada automaticamente">
              <a:extLst>
                <a:ext uri="{FF2B5EF4-FFF2-40B4-BE49-F238E27FC236}">
                  <a16:creationId xmlns:a16="http://schemas.microsoft.com/office/drawing/2014/main" id="{AB5E6EC7-FFB9-43B0-A550-13096A2D476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54589" y="2547335"/>
              <a:ext cx="893139" cy="870192"/>
            </a:xfrm>
            <a:prstGeom prst="rect">
              <a:avLst/>
            </a:prstGeom>
          </p:spPr>
        </p:pic>
        <p:sp>
          <p:nvSpPr>
            <p:cNvPr id="104" name="CaixaDeTexto 103">
              <a:extLst>
                <a:ext uri="{FF2B5EF4-FFF2-40B4-BE49-F238E27FC236}">
                  <a16:creationId xmlns:a16="http://schemas.microsoft.com/office/drawing/2014/main" id="{A13CDE18-9B9B-42BD-8119-B918DB8432BD}"/>
                </a:ext>
              </a:extLst>
            </p:cNvPr>
            <p:cNvSpPr txBox="1"/>
            <p:nvPr/>
          </p:nvSpPr>
          <p:spPr>
            <a:xfrm>
              <a:off x="95433" y="2127654"/>
              <a:ext cx="934102" cy="523220"/>
            </a:xfrm>
            <a:prstGeom prst="rect">
              <a:avLst/>
            </a:prstGeom>
            <a:noFill/>
          </p:spPr>
          <p:txBody>
            <a:bodyPr wrap="square" rtlCol="0">
              <a:spAutoFit/>
            </a:bodyPr>
            <a:lstStyle/>
            <a:p>
              <a:r>
                <a:rPr lang="pt-BR" sz="1400" dirty="0">
                  <a:solidFill>
                    <a:schemeClr val="bg1"/>
                  </a:solidFill>
                </a:rPr>
                <a:t>Revolução</a:t>
              </a:r>
            </a:p>
            <a:p>
              <a:r>
                <a:rPr lang="pt-BR" sz="1400" dirty="0">
                  <a:solidFill>
                    <a:schemeClr val="bg1"/>
                  </a:solidFill>
                </a:rPr>
                <a:t>Francesa</a:t>
              </a:r>
            </a:p>
          </p:txBody>
        </p:sp>
        <p:pic>
          <p:nvPicPr>
            <p:cNvPr id="106" name="Imagem 105" descr="Forma&#10;&#10;Descrição gerada automaticamente com confiança baixa">
              <a:extLst>
                <a:ext uri="{FF2B5EF4-FFF2-40B4-BE49-F238E27FC236}">
                  <a16:creationId xmlns:a16="http://schemas.microsoft.com/office/drawing/2014/main" id="{0CD1A845-D0A2-4E23-91F6-5334947FF943}"/>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3580362" y="2546831"/>
              <a:ext cx="871200" cy="871200"/>
            </a:xfrm>
            <a:prstGeom prst="rect">
              <a:avLst/>
            </a:prstGeom>
          </p:spPr>
        </p:pic>
        <p:sp>
          <p:nvSpPr>
            <p:cNvPr id="107" name="CaixaDeTexto 106">
              <a:extLst>
                <a:ext uri="{FF2B5EF4-FFF2-40B4-BE49-F238E27FC236}">
                  <a16:creationId xmlns:a16="http://schemas.microsoft.com/office/drawing/2014/main" id="{4468A924-9BA2-4B24-B02B-69520E4E0432}"/>
                </a:ext>
              </a:extLst>
            </p:cNvPr>
            <p:cNvSpPr txBox="1"/>
            <p:nvPr/>
          </p:nvSpPr>
          <p:spPr>
            <a:xfrm>
              <a:off x="3462766" y="2239034"/>
              <a:ext cx="1106393" cy="307777"/>
            </a:xfrm>
            <a:prstGeom prst="rect">
              <a:avLst/>
            </a:prstGeom>
            <a:noFill/>
          </p:spPr>
          <p:txBody>
            <a:bodyPr wrap="square" rtlCol="0">
              <a:spAutoFit/>
            </a:bodyPr>
            <a:lstStyle/>
            <a:p>
              <a:r>
                <a:rPr lang="pt-BR" sz="1400" dirty="0">
                  <a:solidFill>
                    <a:schemeClr val="bg1"/>
                  </a:solidFill>
                </a:rPr>
                <a:t>Multidecisor</a:t>
              </a:r>
            </a:p>
          </p:txBody>
        </p:sp>
        <p:pic>
          <p:nvPicPr>
            <p:cNvPr id="109" name="Imagem 108" descr="Ícone&#10;&#10;Descrição gerada automaticamente com confiança baixa">
              <a:extLst>
                <a:ext uri="{FF2B5EF4-FFF2-40B4-BE49-F238E27FC236}">
                  <a16:creationId xmlns:a16="http://schemas.microsoft.com/office/drawing/2014/main" id="{D559EE6B-1255-4EA5-BB49-95C69754BDF4}"/>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rcRect l="31146" r="31760"/>
            <a:stretch/>
          </p:blipFill>
          <p:spPr>
            <a:xfrm>
              <a:off x="7772086" y="2546831"/>
              <a:ext cx="807905" cy="871200"/>
            </a:xfrm>
            <a:prstGeom prst="rect">
              <a:avLst/>
            </a:prstGeom>
          </p:spPr>
        </p:pic>
        <p:sp>
          <p:nvSpPr>
            <p:cNvPr id="110" name="CaixaDeTexto 109">
              <a:extLst>
                <a:ext uri="{FF2B5EF4-FFF2-40B4-BE49-F238E27FC236}">
                  <a16:creationId xmlns:a16="http://schemas.microsoft.com/office/drawing/2014/main" id="{FB4EAC70-18FA-4712-A598-163148EE3C3E}"/>
                </a:ext>
              </a:extLst>
            </p:cNvPr>
            <p:cNvSpPr txBox="1"/>
            <p:nvPr/>
          </p:nvSpPr>
          <p:spPr>
            <a:xfrm>
              <a:off x="7623803" y="2223586"/>
              <a:ext cx="1104470" cy="307777"/>
            </a:xfrm>
            <a:prstGeom prst="rect">
              <a:avLst/>
            </a:prstGeom>
            <a:noFill/>
          </p:spPr>
          <p:txBody>
            <a:bodyPr wrap="square" rtlCol="0">
              <a:spAutoFit/>
            </a:bodyPr>
            <a:lstStyle/>
            <a:p>
              <a:r>
                <a:rPr lang="pt-BR" sz="1400" dirty="0">
                  <a:solidFill>
                    <a:schemeClr val="bg1"/>
                  </a:solidFill>
                </a:rPr>
                <a:t>Multicritério</a:t>
              </a:r>
            </a:p>
          </p:txBody>
        </p:sp>
      </p:grpSp>
    </p:spTree>
    <p:extLst>
      <p:ext uri="{BB962C8B-B14F-4D97-AF65-F5344CB8AC3E}">
        <p14:creationId xmlns:p14="http://schemas.microsoft.com/office/powerpoint/2010/main" val="144187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m 35">
            <a:extLst>
              <a:ext uri="{FF2B5EF4-FFF2-40B4-BE49-F238E27FC236}">
                <a16:creationId xmlns:a16="http://schemas.microsoft.com/office/drawing/2014/main" id="{B472D81D-BB48-46A6-A7CB-B1337DD56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972" y="4301897"/>
            <a:ext cx="7490333" cy="562892"/>
          </a:xfrm>
          <a:prstGeom prst="rect">
            <a:avLst/>
          </a:prstGeom>
        </p:spPr>
      </p:pic>
      <p:sp>
        <p:nvSpPr>
          <p:cNvPr id="6" name="Retângulo 5">
            <a:extLst>
              <a:ext uri="{FF2B5EF4-FFF2-40B4-BE49-F238E27FC236}">
                <a16:creationId xmlns:a16="http://schemas.microsoft.com/office/drawing/2014/main" id="{A021568A-CFD6-4A5E-AD38-102B6FA68DD1}"/>
              </a:ext>
            </a:extLst>
          </p:cNvPr>
          <p:cNvSpPr/>
          <p:nvPr/>
        </p:nvSpPr>
        <p:spPr>
          <a:xfrm>
            <a:off x="335756" y="1308591"/>
            <a:ext cx="3582641" cy="555076"/>
          </a:xfrm>
          <a:prstGeom prst="rect">
            <a:avLst/>
          </a:prstGeom>
          <a:solidFill>
            <a:srgbClr val="D1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3"/>
          <a:stretch>
            <a:fillRect/>
          </a:stretch>
        </p:blipFill>
        <p:spPr>
          <a:xfrm rot="10800000">
            <a:off x="0" y="4719711"/>
            <a:ext cx="12183281" cy="2138289"/>
          </a:xfrm>
          <a:prstGeom prst="rect">
            <a:avLst/>
          </a:prstGeom>
        </p:spPr>
      </p:pic>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17666" y="6357351"/>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4894289" cy="646331"/>
          </a:xfrm>
          <a:prstGeom prst="rect">
            <a:avLst/>
          </a:prstGeom>
          <a:noFill/>
        </p:spPr>
        <p:txBody>
          <a:bodyPr wrap="none" rtlCol="0">
            <a:spAutoFit/>
          </a:bodyPr>
          <a:lstStyle/>
          <a:p>
            <a:r>
              <a:rPr lang="pt-BR" sz="3600" dirty="0">
                <a:latin typeface="Bahnschrift SemiBold" panose="020B0502040204020203" pitchFamily="34" charset="0"/>
              </a:rPr>
              <a:t>TIPOS DE PROBLEMAS</a:t>
            </a:r>
          </a:p>
        </p:txBody>
      </p:sp>
      <p:pic>
        <p:nvPicPr>
          <p:cNvPr id="4" name="Imagem 3" descr="Uma imagem contendo Diagrama&#10;&#10;Descrição gerada automaticamente">
            <a:extLst>
              <a:ext uri="{FF2B5EF4-FFF2-40B4-BE49-F238E27FC236}">
                <a16:creationId xmlns:a16="http://schemas.microsoft.com/office/drawing/2014/main" id="{E1DDD899-B973-47A8-B84B-71FA494113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6665" y="3343884"/>
            <a:ext cx="3582641" cy="3211037"/>
          </a:xfrm>
          <a:prstGeom prst="rect">
            <a:avLst/>
          </a:prstGeom>
        </p:spPr>
      </p:pic>
      <p:sp>
        <p:nvSpPr>
          <p:cNvPr id="5" name="CaixaDeTexto 4">
            <a:extLst>
              <a:ext uri="{FF2B5EF4-FFF2-40B4-BE49-F238E27FC236}">
                <a16:creationId xmlns:a16="http://schemas.microsoft.com/office/drawing/2014/main" id="{56F245B9-C227-422D-A5E8-064519484D06}"/>
              </a:ext>
            </a:extLst>
          </p:cNvPr>
          <p:cNvSpPr txBox="1"/>
          <p:nvPr/>
        </p:nvSpPr>
        <p:spPr>
          <a:xfrm>
            <a:off x="461109" y="1355297"/>
            <a:ext cx="3352200" cy="461665"/>
          </a:xfrm>
          <a:prstGeom prst="rect">
            <a:avLst/>
          </a:prstGeom>
          <a:noFill/>
        </p:spPr>
        <p:txBody>
          <a:bodyPr wrap="none" rtlCol="0">
            <a:spAutoFit/>
          </a:bodyPr>
          <a:lstStyle/>
          <a:p>
            <a:r>
              <a:rPr lang="pt-BR" sz="2400" b="1" dirty="0">
                <a:latin typeface="Bahnschrift SemiBold SemiConden" panose="020B0502040204020203" pitchFamily="34" charset="0"/>
              </a:rPr>
              <a:t>PROBLEMA MULTIDECISOR</a:t>
            </a:r>
          </a:p>
        </p:txBody>
      </p:sp>
      <p:sp>
        <p:nvSpPr>
          <p:cNvPr id="21" name="CaixaDeTexto 20">
            <a:extLst>
              <a:ext uri="{FF2B5EF4-FFF2-40B4-BE49-F238E27FC236}">
                <a16:creationId xmlns:a16="http://schemas.microsoft.com/office/drawing/2014/main" id="{D63CBAC1-986F-4E41-8D62-BC8C6F5F7C0A}"/>
              </a:ext>
            </a:extLst>
          </p:cNvPr>
          <p:cNvSpPr txBox="1"/>
          <p:nvPr/>
        </p:nvSpPr>
        <p:spPr>
          <a:xfrm>
            <a:off x="441072" y="2116270"/>
            <a:ext cx="3392275" cy="461665"/>
          </a:xfrm>
          <a:prstGeom prst="rect">
            <a:avLst/>
          </a:prstGeom>
          <a:noFill/>
        </p:spPr>
        <p:txBody>
          <a:bodyPr wrap="none" rtlCol="0">
            <a:spAutoFit/>
          </a:bodyPr>
          <a:lstStyle/>
          <a:p>
            <a:r>
              <a:rPr lang="pt-BR" sz="2400" b="1" dirty="0">
                <a:latin typeface="Bahnschrift SemiBold SemiConden" panose="020B0502040204020203" pitchFamily="34" charset="0"/>
              </a:rPr>
              <a:t>PROBLEMA MULTICRITÉRIO</a:t>
            </a:r>
          </a:p>
        </p:txBody>
      </p:sp>
      <p:cxnSp>
        <p:nvCxnSpPr>
          <p:cNvPr id="11" name="Conector: Angulado 10">
            <a:extLst>
              <a:ext uri="{FF2B5EF4-FFF2-40B4-BE49-F238E27FC236}">
                <a16:creationId xmlns:a16="http://schemas.microsoft.com/office/drawing/2014/main" id="{3165AEC2-29AB-44BB-86ED-855EA29F57DA}"/>
              </a:ext>
            </a:extLst>
          </p:cNvPr>
          <p:cNvCxnSpPr>
            <a:cxnSpLocks/>
            <a:stCxn id="6" idx="0"/>
          </p:cNvCxnSpPr>
          <p:nvPr/>
        </p:nvCxnSpPr>
        <p:spPr>
          <a:xfrm rot="5400000" flipH="1" flipV="1">
            <a:off x="5173109" y="-1737441"/>
            <a:ext cx="1" cy="6092064"/>
          </a:xfrm>
          <a:prstGeom prst="bentConnector3">
            <a:avLst>
              <a:gd name="adj1" fmla="val 2286010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4" name="Tabela 9">
            <a:extLst>
              <a:ext uri="{FF2B5EF4-FFF2-40B4-BE49-F238E27FC236}">
                <a16:creationId xmlns:a16="http://schemas.microsoft.com/office/drawing/2014/main" id="{639258B0-001B-4279-BFB0-17C4B16C3778}"/>
              </a:ext>
            </a:extLst>
          </p:cNvPr>
          <p:cNvGraphicFramePr>
            <a:graphicFrameLocks noGrp="1"/>
          </p:cNvGraphicFramePr>
          <p:nvPr>
            <p:extLst>
              <p:ext uri="{D42A27DB-BD31-4B8C-83A1-F6EECF244321}">
                <p14:modId xmlns:p14="http://schemas.microsoft.com/office/powerpoint/2010/main" val="3688518972"/>
              </p:ext>
            </p:extLst>
          </p:nvPr>
        </p:nvGraphicFramePr>
        <p:xfrm>
          <a:off x="4450976" y="1308590"/>
          <a:ext cx="7536330" cy="2988000"/>
        </p:xfrm>
        <a:graphic>
          <a:graphicData uri="http://schemas.openxmlformats.org/drawingml/2006/table">
            <a:tbl>
              <a:tblPr firstRow="1" bandRow="1">
                <a:tableStyleId>{5C22544A-7EE6-4342-B048-85BDC9FD1C3A}</a:tableStyleId>
              </a:tblPr>
              <a:tblGrid>
                <a:gridCol w="1653989">
                  <a:extLst>
                    <a:ext uri="{9D8B030D-6E8A-4147-A177-3AD203B41FA5}">
                      <a16:colId xmlns:a16="http://schemas.microsoft.com/office/drawing/2014/main" val="822998097"/>
                    </a:ext>
                  </a:extLst>
                </a:gridCol>
                <a:gridCol w="1506070">
                  <a:extLst>
                    <a:ext uri="{9D8B030D-6E8A-4147-A177-3AD203B41FA5}">
                      <a16:colId xmlns:a16="http://schemas.microsoft.com/office/drawing/2014/main" val="3971183050"/>
                    </a:ext>
                  </a:extLst>
                </a:gridCol>
                <a:gridCol w="1519518">
                  <a:extLst>
                    <a:ext uri="{9D8B030D-6E8A-4147-A177-3AD203B41FA5}">
                      <a16:colId xmlns:a16="http://schemas.microsoft.com/office/drawing/2014/main" val="3186190961"/>
                    </a:ext>
                  </a:extLst>
                </a:gridCol>
                <a:gridCol w="1349487">
                  <a:extLst>
                    <a:ext uri="{9D8B030D-6E8A-4147-A177-3AD203B41FA5}">
                      <a16:colId xmlns:a16="http://schemas.microsoft.com/office/drawing/2014/main" val="1703195208"/>
                    </a:ext>
                  </a:extLst>
                </a:gridCol>
                <a:gridCol w="1507266">
                  <a:extLst>
                    <a:ext uri="{9D8B030D-6E8A-4147-A177-3AD203B41FA5}">
                      <a16:colId xmlns:a16="http://schemas.microsoft.com/office/drawing/2014/main" val="107062429"/>
                    </a:ext>
                  </a:extLst>
                </a:gridCol>
              </a:tblGrid>
              <a:tr h="597600">
                <a:tc>
                  <a:txBody>
                    <a:bodyPr/>
                    <a:lstStyle/>
                    <a:p>
                      <a:endParaRPr lang="pt-BR" sz="2000" dirty="0">
                        <a:latin typeface="+mn-lt"/>
                      </a:endParaRPr>
                    </a:p>
                  </a:txBody>
                  <a:tcPr>
                    <a:solidFill>
                      <a:schemeClr val="bg1"/>
                    </a:solidFill>
                  </a:tcPr>
                </a:tc>
                <a:tc>
                  <a:txBody>
                    <a:bodyPr/>
                    <a:lstStyle/>
                    <a:p>
                      <a:pPr algn="ctr"/>
                      <a:r>
                        <a:rPr lang="pt-BR" sz="1800" dirty="0">
                          <a:latin typeface="+mn-lt"/>
                        </a:rPr>
                        <a:t>Decisor 1</a:t>
                      </a:r>
                    </a:p>
                  </a:txBody>
                  <a:tcPr anchor="ctr"/>
                </a:tc>
                <a:tc>
                  <a:txBody>
                    <a:bodyPr/>
                    <a:lstStyle/>
                    <a:p>
                      <a:pPr algn="ctr"/>
                      <a:r>
                        <a:rPr lang="pt-BR" sz="1800" dirty="0">
                          <a:latin typeface="+mn-lt"/>
                        </a:rPr>
                        <a:t>Decisor 2</a:t>
                      </a:r>
                    </a:p>
                  </a:txBody>
                  <a:tcPr anchor="ctr"/>
                </a:tc>
                <a:tc>
                  <a:txBody>
                    <a:bodyPr/>
                    <a:lstStyle/>
                    <a:p>
                      <a:pPr algn="ctr"/>
                      <a:r>
                        <a:rPr lang="pt-BR" sz="1800" dirty="0">
                          <a:latin typeface="+mn-lt"/>
                        </a:rPr>
                        <a:t>Decisor 3</a:t>
                      </a:r>
                    </a:p>
                  </a:txBody>
                  <a:tcPr anchor="ctr"/>
                </a:tc>
                <a:tc>
                  <a:txBody>
                    <a:bodyPr/>
                    <a:lstStyle/>
                    <a:p>
                      <a:pPr algn="ctr"/>
                      <a:r>
                        <a:rPr lang="pt-BR" sz="1800" dirty="0">
                          <a:latin typeface="+mn-lt"/>
                        </a:rPr>
                        <a:t>Decisor 4</a:t>
                      </a:r>
                    </a:p>
                  </a:txBody>
                  <a:tcPr anchor="ctr"/>
                </a:tc>
                <a:extLst>
                  <a:ext uri="{0D108BD9-81ED-4DB2-BD59-A6C34878D82A}">
                    <a16:rowId xmlns:a16="http://schemas.microsoft.com/office/drawing/2014/main" val="3864849022"/>
                  </a:ext>
                </a:extLst>
              </a:tr>
              <a:tr h="597600">
                <a:tc>
                  <a:txBody>
                    <a:bodyPr/>
                    <a:lstStyle/>
                    <a:p>
                      <a:r>
                        <a:rPr lang="pt-BR" sz="2000" dirty="0">
                          <a:latin typeface="+mn-lt"/>
                        </a:rPr>
                        <a:t>Alternativa A</a:t>
                      </a:r>
                    </a:p>
                  </a:txBody>
                  <a:tcPr/>
                </a:tc>
                <a:tc>
                  <a:txBody>
                    <a:bodyPr/>
                    <a:lstStyle/>
                    <a:p>
                      <a:pPr algn="ctr"/>
                      <a:r>
                        <a:rPr lang="pt-BR" sz="1800" b="1" dirty="0">
                          <a:solidFill>
                            <a:schemeClr val="tx1"/>
                          </a:solidFill>
                          <a:latin typeface="+mn-lt"/>
                        </a:rPr>
                        <a:t>6</a:t>
                      </a:r>
                    </a:p>
                  </a:txBody>
                  <a:tcPr anchor="ctr"/>
                </a:tc>
                <a:tc>
                  <a:txBody>
                    <a:bodyPr/>
                    <a:lstStyle/>
                    <a:p>
                      <a:pPr algn="ctr"/>
                      <a:r>
                        <a:rPr lang="pt-BR" sz="1800" b="1" dirty="0">
                          <a:solidFill>
                            <a:schemeClr val="tx1"/>
                          </a:solidFill>
                          <a:latin typeface="+mn-lt"/>
                        </a:rPr>
                        <a:t>53</a:t>
                      </a:r>
                    </a:p>
                  </a:txBody>
                  <a:tcPr anchor="ctr"/>
                </a:tc>
                <a:tc>
                  <a:txBody>
                    <a:bodyPr/>
                    <a:lstStyle/>
                    <a:p>
                      <a:pPr algn="ctr"/>
                      <a:r>
                        <a:rPr lang="pt-BR" sz="1800" b="1" dirty="0">
                          <a:solidFill>
                            <a:schemeClr val="tx1"/>
                          </a:solidFill>
                          <a:latin typeface="+mn-lt"/>
                        </a:rPr>
                        <a:t>4</a:t>
                      </a:r>
                    </a:p>
                  </a:txBody>
                  <a:tcPr anchor="ctr"/>
                </a:tc>
                <a:tc>
                  <a:txBody>
                    <a:bodyPr/>
                    <a:lstStyle/>
                    <a:p>
                      <a:pPr algn="ctr"/>
                      <a:r>
                        <a:rPr lang="pt-BR" sz="1800" b="1" dirty="0">
                          <a:solidFill>
                            <a:schemeClr val="tx1"/>
                          </a:solidFill>
                          <a:latin typeface="+mn-lt"/>
                        </a:rPr>
                        <a:t>Excelente</a:t>
                      </a:r>
                    </a:p>
                  </a:txBody>
                  <a:tcPr anchor="ctr"/>
                </a:tc>
                <a:extLst>
                  <a:ext uri="{0D108BD9-81ED-4DB2-BD59-A6C34878D82A}">
                    <a16:rowId xmlns:a16="http://schemas.microsoft.com/office/drawing/2014/main" val="3213494352"/>
                  </a:ext>
                </a:extLst>
              </a:tr>
              <a:tr h="597600">
                <a:tc>
                  <a:txBody>
                    <a:bodyPr/>
                    <a:lstStyle/>
                    <a:p>
                      <a:r>
                        <a:rPr lang="pt-BR" sz="2000" dirty="0">
                          <a:latin typeface="+mn-lt"/>
                        </a:rPr>
                        <a:t>Alternativa B</a:t>
                      </a:r>
                    </a:p>
                  </a:txBody>
                  <a:tcPr/>
                </a:tc>
                <a:tc>
                  <a:txBody>
                    <a:bodyPr/>
                    <a:lstStyle/>
                    <a:p>
                      <a:pPr algn="ctr"/>
                      <a:r>
                        <a:rPr lang="pt-BR" sz="1800" b="1" dirty="0">
                          <a:solidFill>
                            <a:schemeClr val="tx1"/>
                          </a:solidFill>
                          <a:latin typeface="+mn-lt"/>
                        </a:rPr>
                        <a:t>9</a:t>
                      </a:r>
                    </a:p>
                  </a:txBody>
                  <a:tcPr anchor="ctr"/>
                </a:tc>
                <a:tc>
                  <a:txBody>
                    <a:bodyPr/>
                    <a:lstStyle/>
                    <a:p>
                      <a:pPr algn="ctr"/>
                      <a:r>
                        <a:rPr lang="pt-BR" sz="1800" b="1" dirty="0">
                          <a:solidFill>
                            <a:schemeClr val="tx1"/>
                          </a:solidFill>
                          <a:latin typeface="+mn-lt"/>
                        </a:rPr>
                        <a:t>60</a:t>
                      </a:r>
                    </a:p>
                  </a:txBody>
                  <a:tcPr anchor="ctr"/>
                </a:tc>
                <a:tc>
                  <a:txBody>
                    <a:bodyPr/>
                    <a:lstStyle/>
                    <a:p>
                      <a:pPr algn="ctr"/>
                      <a:r>
                        <a:rPr lang="pt-BR" sz="1800" b="1" dirty="0">
                          <a:solidFill>
                            <a:schemeClr val="tx1"/>
                          </a:solidFill>
                          <a:latin typeface="+mn-lt"/>
                        </a:rPr>
                        <a:t>6</a:t>
                      </a:r>
                    </a:p>
                  </a:txBody>
                  <a:tcPr anchor="ctr"/>
                </a:tc>
                <a:tc>
                  <a:txBody>
                    <a:bodyPr/>
                    <a:lstStyle/>
                    <a:p>
                      <a:pPr algn="ctr"/>
                      <a:r>
                        <a:rPr lang="pt-BR" sz="1800" b="1" dirty="0">
                          <a:solidFill>
                            <a:schemeClr val="tx1"/>
                          </a:solidFill>
                          <a:latin typeface="+mn-lt"/>
                        </a:rPr>
                        <a:t>Ruim</a:t>
                      </a:r>
                    </a:p>
                  </a:txBody>
                  <a:tcPr anchor="ctr"/>
                </a:tc>
                <a:extLst>
                  <a:ext uri="{0D108BD9-81ED-4DB2-BD59-A6C34878D82A}">
                    <a16:rowId xmlns:a16="http://schemas.microsoft.com/office/drawing/2014/main" val="2494021753"/>
                  </a:ext>
                </a:extLst>
              </a:tr>
              <a:tr h="597600">
                <a:tc>
                  <a:txBody>
                    <a:bodyPr/>
                    <a:lstStyle/>
                    <a:p>
                      <a:r>
                        <a:rPr lang="pt-BR" sz="2000" dirty="0">
                          <a:latin typeface="+mn-lt"/>
                        </a:rPr>
                        <a:t>Alternativa C</a:t>
                      </a:r>
                    </a:p>
                  </a:txBody>
                  <a:tcPr/>
                </a:tc>
                <a:tc>
                  <a:txBody>
                    <a:bodyPr/>
                    <a:lstStyle/>
                    <a:p>
                      <a:pPr algn="ctr"/>
                      <a:r>
                        <a:rPr lang="pt-BR" sz="1800" b="1" dirty="0">
                          <a:solidFill>
                            <a:schemeClr val="tx1"/>
                          </a:solidFill>
                          <a:latin typeface="+mn-lt"/>
                        </a:rPr>
                        <a:t>4</a:t>
                      </a:r>
                    </a:p>
                  </a:txBody>
                  <a:tcPr anchor="ctr"/>
                </a:tc>
                <a:tc>
                  <a:txBody>
                    <a:bodyPr/>
                    <a:lstStyle/>
                    <a:p>
                      <a:pPr algn="ctr"/>
                      <a:r>
                        <a:rPr lang="pt-BR" sz="1800" b="1" dirty="0">
                          <a:solidFill>
                            <a:schemeClr val="tx1"/>
                          </a:solidFill>
                          <a:latin typeface="+mn-lt"/>
                        </a:rPr>
                        <a:t>11</a:t>
                      </a:r>
                    </a:p>
                  </a:txBody>
                  <a:tcPr anchor="ctr"/>
                </a:tc>
                <a:tc>
                  <a:txBody>
                    <a:bodyPr/>
                    <a:lstStyle/>
                    <a:p>
                      <a:pPr algn="ctr"/>
                      <a:r>
                        <a:rPr lang="pt-BR" sz="1800" b="1" dirty="0">
                          <a:solidFill>
                            <a:schemeClr val="tx1"/>
                          </a:solidFill>
                          <a:latin typeface="+mn-lt"/>
                        </a:rPr>
                        <a:t>-7</a:t>
                      </a:r>
                    </a:p>
                  </a:txBody>
                  <a:tcPr anchor="ctr"/>
                </a:tc>
                <a:tc>
                  <a:txBody>
                    <a:bodyPr/>
                    <a:lstStyle/>
                    <a:p>
                      <a:pPr algn="ctr"/>
                      <a:r>
                        <a:rPr lang="pt-BR" sz="1800" b="1" dirty="0">
                          <a:solidFill>
                            <a:schemeClr val="tx1"/>
                          </a:solidFill>
                          <a:latin typeface="+mn-lt"/>
                        </a:rPr>
                        <a:t>Mediano</a:t>
                      </a:r>
                    </a:p>
                  </a:txBody>
                  <a:tcPr anchor="ctr"/>
                </a:tc>
                <a:extLst>
                  <a:ext uri="{0D108BD9-81ED-4DB2-BD59-A6C34878D82A}">
                    <a16:rowId xmlns:a16="http://schemas.microsoft.com/office/drawing/2014/main" val="2161756323"/>
                  </a:ext>
                </a:extLst>
              </a:tr>
              <a:tr h="597600">
                <a:tc>
                  <a:txBody>
                    <a:bodyPr/>
                    <a:lstStyle/>
                    <a:p>
                      <a:r>
                        <a:rPr lang="pt-BR" sz="2000" dirty="0">
                          <a:latin typeface="+mn-lt"/>
                        </a:rPr>
                        <a:t>Alternativa D</a:t>
                      </a:r>
                    </a:p>
                  </a:txBody>
                  <a:tcPr/>
                </a:tc>
                <a:tc>
                  <a:txBody>
                    <a:bodyPr/>
                    <a:lstStyle/>
                    <a:p>
                      <a:pPr algn="ctr"/>
                      <a:r>
                        <a:rPr lang="pt-BR" sz="1800" b="1" dirty="0">
                          <a:solidFill>
                            <a:schemeClr val="tx1"/>
                          </a:solidFill>
                          <a:latin typeface="+mn-lt"/>
                        </a:rPr>
                        <a:t>3</a:t>
                      </a:r>
                    </a:p>
                  </a:txBody>
                  <a:tcPr anchor="ctr"/>
                </a:tc>
                <a:tc>
                  <a:txBody>
                    <a:bodyPr/>
                    <a:lstStyle/>
                    <a:p>
                      <a:pPr algn="ctr"/>
                      <a:r>
                        <a:rPr lang="pt-BR" sz="1800" b="1" dirty="0">
                          <a:solidFill>
                            <a:schemeClr val="tx1"/>
                          </a:solidFill>
                          <a:latin typeface="+mn-lt"/>
                        </a:rPr>
                        <a:t>27</a:t>
                      </a:r>
                    </a:p>
                  </a:txBody>
                  <a:tcPr anchor="ctr"/>
                </a:tc>
                <a:tc>
                  <a:txBody>
                    <a:bodyPr/>
                    <a:lstStyle/>
                    <a:p>
                      <a:pPr algn="ctr"/>
                      <a:r>
                        <a:rPr lang="pt-BR" sz="1800" b="1" dirty="0">
                          <a:solidFill>
                            <a:schemeClr val="tx1"/>
                          </a:solidFill>
                          <a:latin typeface="+mn-lt"/>
                        </a:rPr>
                        <a:t>-1</a:t>
                      </a:r>
                    </a:p>
                  </a:txBody>
                  <a:tcPr anchor="ctr"/>
                </a:tc>
                <a:tc>
                  <a:txBody>
                    <a:bodyPr/>
                    <a:lstStyle/>
                    <a:p>
                      <a:pPr algn="ctr"/>
                      <a:r>
                        <a:rPr lang="pt-BR" sz="1800" b="1" dirty="0">
                          <a:solidFill>
                            <a:schemeClr val="tx1"/>
                          </a:solidFill>
                          <a:latin typeface="+mn-lt"/>
                        </a:rPr>
                        <a:t>Péssimo</a:t>
                      </a:r>
                    </a:p>
                  </a:txBody>
                  <a:tcPr anchor="ctr"/>
                </a:tc>
                <a:extLst>
                  <a:ext uri="{0D108BD9-81ED-4DB2-BD59-A6C34878D82A}">
                    <a16:rowId xmlns:a16="http://schemas.microsoft.com/office/drawing/2014/main" val="2859546967"/>
                  </a:ext>
                </a:extLst>
              </a:tr>
            </a:tbl>
          </a:graphicData>
        </a:graphic>
      </p:graphicFrame>
    </p:spTree>
    <p:extLst>
      <p:ext uri="{BB962C8B-B14F-4D97-AF65-F5344CB8AC3E}">
        <p14:creationId xmlns:p14="http://schemas.microsoft.com/office/powerpoint/2010/main" val="4163374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m 17">
            <a:extLst>
              <a:ext uri="{FF2B5EF4-FFF2-40B4-BE49-F238E27FC236}">
                <a16:creationId xmlns:a16="http://schemas.microsoft.com/office/drawing/2014/main" id="{6E26ECEA-E948-42EC-A880-4EB9E1366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972" y="4275003"/>
            <a:ext cx="7490333" cy="562892"/>
          </a:xfrm>
          <a:prstGeom prst="rect">
            <a:avLst/>
          </a:prstGeom>
        </p:spPr>
      </p:pic>
      <p:pic>
        <p:nvPicPr>
          <p:cNvPr id="13" name="Imagem 12">
            <a:extLst>
              <a:ext uri="{FF2B5EF4-FFF2-40B4-BE49-F238E27FC236}">
                <a16:creationId xmlns:a16="http://schemas.microsoft.com/office/drawing/2014/main" id="{7C62BB96-08E5-42AD-B3AF-85A4ABC1D243}"/>
              </a:ext>
            </a:extLst>
          </p:cNvPr>
          <p:cNvPicPr>
            <a:picLocks noChangeAspect="1"/>
          </p:cNvPicPr>
          <p:nvPr/>
        </p:nvPicPr>
        <p:blipFill>
          <a:blip r:embed="rId3"/>
          <a:stretch>
            <a:fillRect/>
          </a:stretch>
        </p:blipFill>
        <p:spPr>
          <a:xfrm rot="10800000">
            <a:off x="0" y="4719711"/>
            <a:ext cx="12183281" cy="2138289"/>
          </a:xfrm>
          <a:prstGeom prst="rect">
            <a:avLst/>
          </a:prstGeom>
        </p:spPr>
      </p:pic>
      <p:sp>
        <p:nvSpPr>
          <p:cNvPr id="6" name="Retângulo 5">
            <a:extLst>
              <a:ext uri="{FF2B5EF4-FFF2-40B4-BE49-F238E27FC236}">
                <a16:creationId xmlns:a16="http://schemas.microsoft.com/office/drawing/2014/main" id="{A021568A-CFD6-4A5E-AD38-102B6FA68DD1}"/>
              </a:ext>
            </a:extLst>
          </p:cNvPr>
          <p:cNvSpPr/>
          <p:nvPr/>
        </p:nvSpPr>
        <p:spPr>
          <a:xfrm>
            <a:off x="335756" y="2128858"/>
            <a:ext cx="3582641" cy="555076"/>
          </a:xfrm>
          <a:prstGeom prst="rect">
            <a:avLst/>
          </a:prstGeom>
          <a:solidFill>
            <a:srgbClr val="D1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descr="Forma&#10;&#10;Descrição gerada automaticamente com confiança média">
            <a:extLst>
              <a:ext uri="{FF2B5EF4-FFF2-40B4-BE49-F238E27FC236}">
                <a16:creationId xmlns:a16="http://schemas.microsoft.com/office/drawing/2014/main" id="{040E5402-16BD-49BB-8F6E-877F60903BF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17666" y="6357351"/>
            <a:ext cx="1575859" cy="395141"/>
          </a:xfrm>
          <a:prstGeom prst="rect">
            <a:avLst/>
          </a:prstGeom>
        </p:spPr>
      </p:pic>
      <p:pic>
        <p:nvPicPr>
          <p:cNvPr id="12" name="Imagem 11" descr="Gráfico&#10;&#10;Descrição gerada automaticamente com confiança baixa">
            <a:extLst>
              <a:ext uri="{FF2B5EF4-FFF2-40B4-BE49-F238E27FC236}">
                <a16:creationId xmlns:a16="http://schemas.microsoft.com/office/drawing/2014/main" id="{C803C2E2-4D4C-46B9-A881-D4303A0AFD4D}"/>
              </a:ext>
            </a:extLst>
          </p:cNvPr>
          <p:cNvPicPr>
            <a:picLocks noChangeAspect="1"/>
          </p:cNvPicPr>
          <p:nvPr/>
        </p:nvPicPr>
        <p:blipFill rotWithShape="1">
          <a:blip r:embed="rId6">
            <a:duotone>
              <a:prstClr val="black"/>
              <a:schemeClr val="bg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bright="100000" contrast="100000"/>
                    </a14:imgEffect>
                  </a14:imgLayer>
                </a14:imgProps>
              </a:ext>
              <a:ext uri="{28A0092B-C50C-407E-A947-70E740481C1C}">
                <a14:useLocalDpi xmlns:a14="http://schemas.microsoft.com/office/drawing/2010/main" val="0"/>
              </a:ext>
            </a:extLst>
          </a:blip>
          <a:srcRect l="46384" r="-4710" b="10569"/>
          <a:stretch/>
        </p:blipFill>
        <p:spPr>
          <a:xfrm>
            <a:off x="-1" y="5856703"/>
            <a:ext cx="671514" cy="1001297"/>
          </a:xfrm>
          <a:prstGeom prst="rect">
            <a:avLst/>
          </a:prstGeom>
        </p:spPr>
      </p:pic>
      <p:sp>
        <p:nvSpPr>
          <p:cNvPr id="31" name="Retângulo 30">
            <a:extLst>
              <a:ext uri="{FF2B5EF4-FFF2-40B4-BE49-F238E27FC236}">
                <a16:creationId xmlns:a16="http://schemas.microsoft.com/office/drawing/2014/main" id="{B0D401D5-F3DD-424F-8093-0B1EEE2DD9D5}"/>
              </a:ext>
            </a:extLst>
          </p:cNvPr>
          <p:cNvSpPr/>
          <p:nvPr/>
        </p:nvSpPr>
        <p:spPr>
          <a:xfrm>
            <a:off x="132665" y="794187"/>
            <a:ext cx="11923347" cy="468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FF397F87-347C-4F5D-A5C3-C6EE7BFF9AE1}"/>
              </a:ext>
            </a:extLst>
          </p:cNvPr>
          <p:cNvSpPr/>
          <p:nvPr/>
        </p:nvSpPr>
        <p:spPr>
          <a:xfrm>
            <a:off x="132665" y="745587"/>
            <a:ext cx="144000" cy="144000"/>
          </a:xfrm>
          <a:prstGeom prst="rect">
            <a:avLst/>
          </a:prstGeom>
          <a:solidFill>
            <a:srgbClr val="09214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CaixaDeTexto 32">
            <a:extLst>
              <a:ext uri="{FF2B5EF4-FFF2-40B4-BE49-F238E27FC236}">
                <a16:creationId xmlns:a16="http://schemas.microsoft.com/office/drawing/2014/main" id="{3C1D06E8-43A6-48A0-A88A-1DE082BE579D}"/>
              </a:ext>
            </a:extLst>
          </p:cNvPr>
          <p:cNvSpPr txBox="1"/>
          <p:nvPr/>
        </p:nvSpPr>
        <p:spPr>
          <a:xfrm>
            <a:off x="132665" y="127144"/>
            <a:ext cx="4894289" cy="646331"/>
          </a:xfrm>
          <a:prstGeom prst="rect">
            <a:avLst/>
          </a:prstGeom>
          <a:noFill/>
        </p:spPr>
        <p:txBody>
          <a:bodyPr wrap="none" rtlCol="0">
            <a:spAutoFit/>
          </a:bodyPr>
          <a:lstStyle/>
          <a:p>
            <a:r>
              <a:rPr lang="pt-BR" sz="3600" dirty="0">
                <a:latin typeface="Bahnschrift SemiBold" panose="020B0502040204020203" pitchFamily="34" charset="0"/>
              </a:rPr>
              <a:t>TIPOS DE PROBLEMAS</a:t>
            </a:r>
          </a:p>
        </p:txBody>
      </p:sp>
      <p:pic>
        <p:nvPicPr>
          <p:cNvPr id="4" name="Imagem 3" descr="Uma imagem contendo Diagrama&#10;&#10;Descrição gerada automaticamente">
            <a:extLst>
              <a:ext uri="{FF2B5EF4-FFF2-40B4-BE49-F238E27FC236}">
                <a16:creationId xmlns:a16="http://schemas.microsoft.com/office/drawing/2014/main" id="{E1DDD899-B973-47A8-B84B-71FA494113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6665" y="3343884"/>
            <a:ext cx="3582641" cy="3211037"/>
          </a:xfrm>
          <a:prstGeom prst="rect">
            <a:avLst/>
          </a:prstGeom>
        </p:spPr>
      </p:pic>
      <p:sp>
        <p:nvSpPr>
          <p:cNvPr id="5" name="CaixaDeTexto 4">
            <a:extLst>
              <a:ext uri="{FF2B5EF4-FFF2-40B4-BE49-F238E27FC236}">
                <a16:creationId xmlns:a16="http://schemas.microsoft.com/office/drawing/2014/main" id="{56F245B9-C227-422D-A5E8-064519484D06}"/>
              </a:ext>
            </a:extLst>
          </p:cNvPr>
          <p:cNvSpPr txBox="1"/>
          <p:nvPr/>
        </p:nvSpPr>
        <p:spPr>
          <a:xfrm>
            <a:off x="461109" y="1355297"/>
            <a:ext cx="3352200" cy="461665"/>
          </a:xfrm>
          <a:prstGeom prst="rect">
            <a:avLst/>
          </a:prstGeom>
          <a:noFill/>
        </p:spPr>
        <p:txBody>
          <a:bodyPr wrap="none" rtlCol="0">
            <a:spAutoFit/>
          </a:bodyPr>
          <a:lstStyle/>
          <a:p>
            <a:r>
              <a:rPr lang="pt-BR" sz="2400" b="1" dirty="0">
                <a:latin typeface="Bahnschrift SemiBold SemiConden" panose="020B0502040204020203" pitchFamily="34" charset="0"/>
              </a:rPr>
              <a:t>PROBLEMA MULTIDECISOR</a:t>
            </a:r>
          </a:p>
        </p:txBody>
      </p:sp>
      <p:sp>
        <p:nvSpPr>
          <p:cNvPr id="21" name="CaixaDeTexto 20">
            <a:extLst>
              <a:ext uri="{FF2B5EF4-FFF2-40B4-BE49-F238E27FC236}">
                <a16:creationId xmlns:a16="http://schemas.microsoft.com/office/drawing/2014/main" id="{D63CBAC1-986F-4E41-8D62-BC8C6F5F7C0A}"/>
              </a:ext>
            </a:extLst>
          </p:cNvPr>
          <p:cNvSpPr txBox="1"/>
          <p:nvPr/>
        </p:nvSpPr>
        <p:spPr>
          <a:xfrm>
            <a:off x="441072" y="2116270"/>
            <a:ext cx="3392275" cy="461665"/>
          </a:xfrm>
          <a:prstGeom prst="rect">
            <a:avLst/>
          </a:prstGeom>
          <a:noFill/>
        </p:spPr>
        <p:txBody>
          <a:bodyPr wrap="none" rtlCol="0">
            <a:spAutoFit/>
          </a:bodyPr>
          <a:lstStyle/>
          <a:p>
            <a:r>
              <a:rPr lang="pt-BR" sz="2400" b="1" dirty="0">
                <a:latin typeface="Bahnschrift SemiBold SemiConden" panose="020B0502040204020203" pitchFamily="34" charset="0"/>
              </a:rPr>
              <a:t>PROBLEMA MULTICRITÉRIO</a:t>
            </a:r>
          </a:p>
        </p:txBody>
      </p:sp>
      <p:graphicFrame>
        <p:nvGraphicFramePr>
          <p:cNvPr id="9" name="Tabela 9">
            <a:extLst>
              <a:ext uri="{FF2B5EF4-FFF2-40B4-BE49-F238E27FC236}">
                <a16:creationId xmlns:a16="http://schemas.microsoft.com/office/drawing/2014/main" id="{3C2597C6-C7A3-4912-B478-1A6E017EB65D}"/>
              </a:ext>
            </a:extLst>
          </p:cNvPr>
          <p:cNvGraphicFramePr>
            <a:graphicFrameLocks noGrp="1"/>
          </p:cNvGraphicFramePr>
          <p:nvPr>
            <p:extLst>
              <p:ext uri="{D42A27DB-BD31-4B8C-83A1-F6EECF244321}">
                <p14:modId xmlns:p14="http://schemas.microsoft.com/office/powerpoint/2010/main" val="2607064103"/>
              </p:ext>
            </p:extLst>
          </p:nvPr>
        </p:nvGraphicFramePr>
        <p:xfrm>
          <a:off x="4450976" y="1308590"/>
          <a:ext cx="7536330" cy="2981020"/>
        </p:xfrm>
        <a:graphic>
          <a:graphicData uri="http://schemas.openxmlformats.org/drawingml/2006/table">
            <a:tbl>
              <a:tblPr firstRow="1" bandRow="1">
                <a:tableStyleId>{5C22544A-7EE6-4342-B048-85BDC9FD1C3A}</a:tableStyleId>
              </a:tblPr>
              <a:tblGrid>
                <a:gridCol w="1653989">
                  <a:extLst>
                    <a:ext uri="{9D8B030D-6E8A-4147-A177-3AD203B41FA5}">
                      <a16:colId xmlns:a16="http://schemas.microsoft.com/office/drawing/2014/main" val="822998097"/>
                    </a:ext>
                  </a:extLst>
                </a:gridCol>
                <a:gridCol w="1506070">
                  <a:extLst>
                    <a:ext uri="{9D8B030D-6E8A-4147-A177-3AD203B41FA5}">
                      <a16:colId xmlns:a16="http://schemas.microsoft.com/office/drawing/2014/main" val="3971183050"/>
                    </a:ext>
                  </a:extLst>
                </a:gridCol>
                <a:gridCol w="1519518">
                  <a:extLst>
                    <a:ext uri="{9D8B030D-6E8A-4147-A177-3AD203B41FA5}">
                      <a16:colId xmlns:a16="http://schemas.microsoft.com/office/drawing/2014/main" val="3186190961"/>
                    </a:ext>
                  </a:extLst>
                </a:gridCol>
                <a:gridCol w="1349487">
                  <a:extLst>
                    <a:ext uri="{9D8B030D-6E8A-4147-A177-3AD203B41FA5}">
                      <a16:colId xmlns:a16="http://schemas.microsoft.com/office/drawing/2014/main" val="1703195208"/>
                    </a:ext>
                  </a:extLst>
                </a:gridCol>
                <a:gridCol w="1507266">
                  <a:extLst>
                    <a:ext uri="{9D8B030D-6E8A-4147-A177-3AD203B41FA5}">
                      <a16:colId xmlns:a16="http://schemas.microsoft.com/office/drawing/2014/main" val="107062429"/>
                    </a:ext>
                  </a:extLst>
                </a:gridCol>
              </a:tblGrid>
              <a:tr h="596204">
                <a:tc>
                  <a:txBody>
                    <a:bodyPr/>
                    <a:lstStyle/>
                    <a:p>
                      <a:pPr algn="ctr"/>
                      <a:r>
                        <a:rPr lang="pt-BR" sz="2000" dirty="0">
                          <a:solidFill>
                            <a:schemeClr val="tx1"/>
                          </a:solidFill>
                          <a:latin typeface="+mn-lt"/>
                        </a:rPr>
                        <a:t>DECISOR 1</a:t>
                      </a:r>
                    </a:p>
                  </a:txBody>
                  <a:tcPr>
                    <a:solidFill>
                      <a:schemeClr val="bg1"/>
                    </a:solidFill>
                  </a:tcPr>
                </a:tc>
                <a:tc>
                  <a:txBody>
                    <a:bodyPr/>
                    <a:lstStyle/>
                    <a:p>
                      <a:pPr algn="ctr"/>
                      <a:r>
                        <a:rPr lang="pt-BR" sz="1800" dirty="0">
                          <a:latin typeface="+mn-lt"/>
                        </a:rPr>
                        <a:t>C1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white"/>
                          </a:solidFill>
                          <a:effectLst/>
                          <a:uLnTx/>
                          <a:uFillTx/>
                          <a:latin typeface="+mn-lt"/>
                          <a:ea typeface="+mn-ea"/>
                          <a:cs typeface="+mn-cs"/>
                        </a:rPr>
                        <a:t>C2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white"/>
                          </a:solidFill>
                          <a:effectLst/>
                          <a:uLnTx/>
                          <a:uFillTx/>
                          <a:latin typeface="+mn-lt"/>
                          <a:ea typeface="+mn-ea"/>
                          <a:cs typeface="+mn-cs"/>
                        </a:rPr>
                        <a:t>C3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white"/>
                          </a:solidFill>
                          <a:effectLst/>
                          <a:uLnTx/>
                          <a:uFillTx/>
                          <a:latin typeface="+mn-lt"/>
                          <a:ea typeface="+mn-ea"/>
                          <a:cs typeface="+mn-cs"/>
                        </a:rPr>
                        <a:t>C4</a:t>
                      </a:r>
                    </a:p>
                  </a:txBody>
                  <a:tcPr anchor="ctr"/>
                </a:tc>
                <a:extLst>
                  <a:ext uri="{0D108BD9-81ED-4DB2-BD59-A6C34878D82A}">
                    <a16:rowId xmlns:a16="http://schemas.microsoft.com/office/drawing/2014/main" val="3864849022"/>
                  </a:ext>
                </a:extLst>
              </a:tr>
              <a:tr h="596204">
                <a:tc>
                  <a:txBody>
                    <a:bodyPr/>
                    <a:lstStyle/>
                    <a:p>
                      <a:r>
                        <a:rPr lang="pt-BR" sz="2000" dirty="0">
                          <a:latin typeface="+mn-lt"/>
                        </a:rPr>
                        <a:t>Alternativa A</a:t>
                      </a:r>
                    </a:p>
                  </a:txBody>
                  <a:tcPr/>
                </a:tc>
                <a:tc>
                  <a:txBody>
                    <a:bodyPr/>
                    <a:lstStyle/>
                    <a:p>
                      <a:pPr algn="ctr"/>
                      <a:r>
                        <a:rPr lang="pt-BR" sz="1800" b="1" dirty="0">
                          <a:solidFill>
                            <a:schemeClr val="tx1"/>
                          </a:solidFill>
                          <a:latin typeface="+mn-lt"/>
                        </a:rPr>
                        <a:t>6</a:t>
                      </a:r>
                    </a:p>
                  </a:txBody>
                  <a:tcPr anchor="ctr"/>
                </a:tc>
                <a:tc>
                  <a:txBody>
                    <a:bodyPr/>
                    <a:lstStyle/>
                    <a:p>
                      <a:pPr algn="ctr"/>
                      <a:r>
                        <a:rPr lang="pt-BR" sz="1800" b="1" dirty="0">
                          <a:solidFill>
                            <a:schemeClr val="tx1"/>
                          </a:solidFill>
                          <a:latin typeface="+mn-lt"/>
                        </a:rPr>
                        <a:t>53</a:t>
                      </a:r>
                    </a:p>
                  </a:txBody>
                  <a:tcPr anchor="ctr"/>
                </a:tc>
                <a:tc>
                  <a:txBody>
                    <a:bodyPr/>
                    <a:lstStyle/>
                    <a:p>
                      <a:pPr algn="ctr"/>
                      <a:r>
                        <a:rPr lang="pt-BR" sz="1800" b="1" dirty="0">
                          <a:solidFill>
                            <a:schemeClr val="tx1"/>
                          </a:solidFill>
                          <a:latin typeface="+mn-lt"/>
                        </a:rPr>
                        <a:t>4</a:t>
                      </a:r>
                    </a:p>
                  </a:txBody>
                  <a:tcPr anchor="ctr"/>
                </a:tc>
                <a:tc>
                  <a:txBody>
                    <a:bodyPr/>
                    <a:lstStyle/>
                    <a:p>
                      <a:pPr algn="ctr"/>
                      <a:r>
                        <a:rPr lang="pt-BR" sz="1800" b="1" dirty="0">
                          <a:solidFill>
                            <a:schemeClr val="tx1"/>
                          </a:solidFill>
                          <a:latin typeface="+mn-lt"/>
                        </a:rPr>
                        <a:t>Excelente</a:t>
                      </a:r>
                    </a:p>
                  </a:txBody>
                  <a:tcPr anchor="ctr"/>
                </a:tc>
                <a:extLst>
                  <a:ext uri="{0D108BD9-81ED-4DB2-BD59-A6C34878D82A}">
                    <a16:rowId xmlns:a16="http://schemas.microsoft.com/office/drawing/2014/main" val="3213494352"/>
                  </a:ext>
                </a:extLst>
              </a:tr>
              <a:tr h="596204">
                <a:tc>
                  <a:txBody>
                    <a:bodyPr/>
                    <a:lstStyle/>
                    <a:p>
                      <a:r>
                        <a:rPr lang="pt-BR" sz="2000" dirty="0">
                          <a:latin typeface="+mn-lt"/>
                        </a:rPr>
                        <a:t>Alternativa B</a:t>
                      </a:r>
                    </a:p>
                  </a:txBody>
                  <a:tcPr/>
                </a:tc>
                <a:tc>
                  <a:txBody>
                    <a:bodyPr/>
                    <a:lstStyle/>
                    <a:p>
                      <a:pPr algn="ctr"/>
                      <a:r>
                        <a:rPr lang="pt-BR" sz="1800" b="1" dirty="0">
                          <a:solidFill>
                            <a:schemeClr val="tx1"/>
                          </a:solidFill>
                          <a:latin typeface="+mn-lt"/>
                        </a:rPr>
                        <a:t>9</a:t>
                      </a:r>
                    </a:p>
                  </a:txBody>
                  <a:tcPr anchor="ctr"/>
                </a:tc>
                <a:tc>
                  <a:txBody>
                    <a:bodyPr/>
                    <a:lstStyle/>
                    <a:p>
                      <a:pPr algn="ctr"/>
                      <a:r>
                        <a:rPr lang="pt-BR" sz="1800" b="1" dirty="0">
                          <a:solidFill>
                            <a:schemeClr val="tx1"/>
                          </a:solidFill>
                          <a:latin typeface="+mn-lt"/>
                        </a:rPr>
                        <a:t>60</a:t>
                      </a:r>
                    </a:p>
                  </a:txBody>
                  <a:tcPr anchor="ctr"/>
                </a:tc>
                <a:tc>
                  <a:txBody>
                    <a:bodyPr/>
                    <a:lstStyle/>
                    <a:p>
                      <a:pPr algn="ctr"/>
                      <a:r>
                        <a:rPr lang="pt-BR" sz="1800" b="1" dirty="0">
                          <a:solidFill>
                            <a:schemeClr val="tx1"/>
                          </a:solidFill>
                          <a:latin typeface="+mn-lt"/>
                        </a:rPr>
                        <a:t>6</a:t>
                      </a:r>
                    </a:p>
                  </a:txBody>
                  <a:tcPr anchor="ctr"/>
                </a:tc>
                <a:tc>
                  <a:txBody>
                    <a:bodyPr/>
                    <a:lstStyle/>
                    <a:p>
                      <a:pPr algn="ctr"/>
                      <a:r>
                        <a:rPr lang="pt-BR" sz="1800" b="1" dirty="0">
                          <a:solidFill>
                            <a:schemeClr val="tx1"/>
                          </a:solidFill>
                          <a:latin typeface="+mn-lt"/>
                        </a:rPr>
                        <a:t>Ruim</a:t>
                      </a:r>
                    </a:p>
                  </a:txBody>
                  <a:tcPr anchor="ctr"/>
                </a:tc>
                <a:extLst>
                  <a:ext uri="{0D108BD9-81ED-4DB2-BD59-A6C34878D82A}">
                    <a16:rowId xmlns:a16="http://schemas.microsoft.com/office/drawing/2014/main" val="2494021753"/>
                  </a:ext>
                </a:extLst>
              </a:tr>
              <a:tr h="596204">
                <a:tc>
                  <a:txBody>
                    <a:bodyPr/>
                    <a:lstStyle/>
                    <a:p>
                      <a:r>
                        <a:rPr lang="pt-BR" sz="2000" dirty="0">
                          <a:latin typeface="+mn-lt"/>
                        </a:rPr>
                        <a:t>Alternativa C</a:t>
                      </a:r>
                    </a:p>
                  </a:txBody>
                  <a:tcPr/>
                </a:tc>
                <a:tc>
                  <a:txBody>
                    <a:bodyPr/>
                    <a:lstStyle/>
                    <a:p>
                      <a:pPr algn="ctr"/>
                      <a:r>
                        <a:rPr lang="pt-BR" sz="1800" b="1" dirty="0">
                          <a:solidFill>
                            <a:schemeClr val="tx1"/>
                          </a:solidFill>
                          <a:latin typeface="+mn-lt"/>
                        </a:rPr>
                        <a:t>4</a:t>
                      </a:r>
                    </a:p>
                  </a:txBody>
                  <a:tcPr anchor="ctr"/>
                </a:tc>
                <a:tc>
                  <a:txBody>
                    <a:bodyPr/>
                    <a:lstStyle/>
                    <a:p>
                      <a:pPr algn="ctr"/>
                      <a:r>
                        <a:rPr lang="pt-BR" sz="1800" b="1" dirty="0">
                          <a:solidFill>
                            <a:schemeClr val="tx1"/>
                          </a:solidFill>
                          <a:latin typeface="+mn-lt"/>
                        </a:rPr>
                        <a:t>11</a:t>
                      </a:r>
                    </a:p>
                  </a:txBody>
                  <a:tcPr anchor="ctr"/>
                </a:tc>
                <a:tc>
                  <a:txBody>
                    <a:bodyPr/>
                    <a:lstStyle/>
                    <a:p>
                      <a:pPr algn="ctr"/>
                      <a:r>
                        <a:rPr lang="pt-BR" sz="1800" b="1" dirty="0">
                          <a:solidFill>
                            <a:schemeClr val="tx1"/>
                          </a:solidFill>
                          <a:latin typeface="+mn-lt"/>
                        </a:rPr>
                        <a:t>-7</a:t>
                      </a:r>
                    </a:p>
                  </a:txBody>
                  <a:tcPr anchor="ctr"/>
                </a:tc>
                <a:tc>
                  <a:txBody>
                    <a:bodyPr/>
                    <a:lstStyle/>
                    <a:p>
                      <a:pPr algn="ctr"/>
                      <a:r>
                        <a:rPr lang="pt-BR" sz="1800" b="1" dirty="0">
                          <a:solidFill>
                            <a:schemeClr val="tx1"/>
                          </a:solidFill>
                          <a:latin typeface="+mn-lt"/>
                        </a:rPr>
                        <a:t>Mediano</a:t>
                      </a:r>
                    </a:p>
                  </a:txBody>
                  <a:tcPr anchor="ctr"/>
                </a:tc>
                <a:extLst>
                  <a:ext uri="{0D108BD9-81ED-4DB2-BD59-A6C34878D82A}">
                    <a16:rowId xmlns:a16="http://schemas.microsoft.com/office/drawing/2014/main" val="2161756323"/>
                  </a:ext>
                </a:extLst>
              </a:tr>
              <a:tr h="596204">
                <a:tc>
                  <a:txBody>
                    <a:bodyPr/>
                    <a:lstStyle/>
                    <a:p>
                      <a:r>
                        <a:rPr lang="pt-BR" sz="2000" dirty="0">
                          <a:latin typeface="+mn-lt"/>
                        </a:rPr>
                        <a:t>Alternativa D</a:t>
                      </a:r>
                    </a:p>
                  </a:txBody>
                  <a:tcPr/>
                </a:tc>
                <a:tc>
                  <a:txBody>
                    <a:bodyPr/>
                    <a:lstStyle/>
                    <a:p>
                      <a:pPr algn="ctr"/>
                      <a:r>
                        <a:rPr lang="pt-BR" sz="1800" b="1" dirty="0">
                          <a:solidFill>
                            <a:schemeClr val="tx1"/>
                          </a:solidFill>
                          <a:latin typeface="+mn-lt"/>
                        </a:rPr>
                        <a:t>3</a:t>
                      </a:r>
                    </a:p>
                  </a:txBody>
                  <a:tcPr anchor="ctr"/>
                </a:tc>
                <a:tc>
                  <a:txBody>
                    <a:bodyPr/>
                    <a:lstStyle/>
                    <a:p>
                      <a:pPr algn="ctr"/>
                      <a:r>
                        <a:rPr lang="pt-BR" sz="1800" b="1" dirty="0">
                          <a:solidFill>
                            <a:schemeClr val="tx1"/>
                          </a:solidFill>
                          <a:latin typeface="+mn-lt"/>
                        </a:rPr>
                        <a:t>27</a:t>
                      </a:r>
                    </a:p>
                  </a:txBody>
                  <a:tcPr anchor="ctr"/>
                </a:tc>
                <a:tc>
                  <a:txBody>
                    <a:bodyPr/>
                    <a:lstStyle/>
                    <a:p>
                      <a:pPr algn="ctr"/>
                      <a:r>
                        <a:rPr lang="pt-BR" sz="1800" b="1" dirty="0">
                          <a:solidFill>
                            <a:schemeClr val="tx1"/>
                          </a:solidFill>
                          <a:latin typeface="+mn-lt"/>
                        </a:rPr>
                        <a:t>-1</a:t>
                      </a:r>
                    </a:p>
                  </a:txBody>
                  <a:tcPr anchor="ctr"/>
                </a:tc>
                <a:tc>
                  <a:txBody>
                    <a:bodyPr/>
                    <a:lstStyle/>
                    <a:p>
                      <a:pPr algn="ctr"/>
                      <a:r>
                        <a:rPr lang="pt-BR" sz="1800" b="1" dirty="0">
                          <a:solidFill>
                            <a:schemeClr val="tx1"/>
                          </a:solidFill>
                          <a:latin typeface="+mn-lt"/>
                        </a:rPr>
                        <a:t>Péssimo</a:t>
                      </a:r>
                    </a:p>
                  </a:txBody>
                  <a:tcPr anchor="ctr"/>
                </a:tc>
                <a:extLst>
                  <a:ext uri="{0D108BD9-81ED-4DB2-BD59-A6C34878D82A}">
                    <a16:rowId xmlns:a16="http://schemas.microsoft.com/office/drawing/2014/main" val="2859546967"/>
                  </a:ext>
                </a:extLst>
              </a:tr>
            </a:tbl>
          </a:graphicData>
        </a:graphic>
      </p:graphicFrame>
      <p:cxnSp>
        <p:nvCxnSpPr>
          <p:cNvPr id="11" name="Conector: Angulado 10">
            <a:extLst>
              <a:ext uri="{FF2B5EF4-FFF2-40B4-BE49-F238E27FC236}">
                <a16:creationId xmlns:a16="http://schemas.microsoft.com/office/drawing/2014/main" id="{3165AEC2-29AB-44BB-86ED-855EA29F57DA}"/>
              </a:ext>
            </a:extLst>
          </p:cNvPr>
          <p:cNvCxnSpPr>
            <a:cxnSpLocks/>
            <a:stCxn id="6" idx="2"/>
            <a:endCxn id="9" idx="0"/>
          </p:cNvCxnSpPr>
          <p:nvPr/>
        </p:nvCxnSpPr>
        <p:spPr>
          <a:xfrm rot="5400000" flipH="1" flipV="1">
            <a:off x="4485437" y="-1049770"/>
            <a:ext cx="1375344" cy="6092064"/>
          </a:xfrm>
          <a:prstGeom prst="bentConnector5">
            <a:avLst>
              <a:gd name="adj1" fmla="val -16621"/>
              <a:gd name="adj2" fmla="val 33775"/>
              <a:gd name="adj3" fmla="val 116621"/>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9617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3483</TotalTime>
  <Words>1194</Words>
  <Application>Microsoft Office PowerPoint</Application>
  <PresentationFormat>Widescreen</PresentationFormat>
  <Paragraphs>341</Paragraphs>
  <Slides>20</Slides>
  <Notes>1</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20</vt:i4>
      </vt:variant>
    </vt:vector>
  </HeadingPairs>
  <TitlesOfParts>
    <vt:vector size="31" baseType="lpstr">
      <vt:lpstr>Arial</vt:lpstr>
      <vt:lpstr>Bahnschrift Light</vt:lpstr>
      <vt:lpstr>Bahnschrift SemiBold</vt:lpstr>
      <vt:lpstr>Bahnschrift SemiBold SemiConden</vt:lpstr>
      <vt:lpstr>Bahnschrift SemiCondensed</vt:lpstr>
      <vt:lpstr>Bahnschrift SemiLight</vt:lpstr>
      <vt:lpstr>Bahnschrift SemiLight SemiConde</vt:lpstr>
      <vt:lpstr>Calibri</vt:lpstr>
      <vt:lpstr>Calibri Light</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Onedio Junior</dc:creator>
  <cp:lastModifiedBy>Onedio Junior</cp:lastModifiedBy>
  <cp:revision>41</cp:revision>
  <dcterms:created xsi:type="dcterms:W3CDTF">2022-02-25T22:51:53Z</dcterms:created>
  <dcterms:modified xsi:type="dcterms:W3CDTF">2022-03-04T01:06:21Z</dcterms:modified>
</cp:coreProperties>
</file>